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406" r:id="rId3"/>
    <p:sldId id="580" r:id="rId4"/>
    <p:sldId id="559" r:id="rId5"/>
    <p:sldId id="469" r:id="rId6"/>
    <p:sldId id="491" r:id="rId7"/>
    <p:sldId id="560" r:id="rId8"/>
    <p:sldId id="539" r:id="rId9"/>
    <p:sldId id="540" r:id="rId10"/>
    <p:sldId id="452" r:id="rId11"/>
    <p:sldId id="541" r:id="rId12"/>
    <p:sldId id="550" r:id="rId13"/>
    <p:sldId id="529" r:id="rId14"/>
    <p:sldId id="576" r:id="rId15"/>
    <p:sldId id="532" r:id="rId16"/>
    <p:sldId id="583" r:id="rId17"/>
    <p:sldId id="582" r:id="rId18"/>
    <p:sldId id="533" r:id="rId19"/>
    <p:sldId id="534" r:id="rId20"/>
    <p:sldId id="449" r:id="rId21"/>
    <p:sldId id="574" r:id="rId22"/>
    <p:sldId id="578" r:id="rId23"/>
    <p:sldId id="490" r:id="rId24"/>
    <p:sldId id="581" r:id="rId25"/>
    <p:sldId id="577" r:id="rId26"/>
    <p:sldId id="48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BFC4"/>
    <a:srgbClr val="F8766D"/>
    <a:srgbClr val="FF7970"/>
    <a:srgbClr val="F775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703"/>
    <p:restoredTop sz="75869" autoAdjust="0"/>
  </p:normalViewPr>
  <p:slideViewPr>
    <p:cSldViewPr snapToGrid="0" showGuides="1">
      <p:cViewPr>
        <p:scale>
          <a:sx n="113" d="100"/>
          <a:sy n="113" d="100"/>
        </p:scale>
        <p:origin x="1288" y="4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3/12/24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sciencedirect.com/topics/engineering/bacterial-specie"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Luoma</a:t>
            </a:r>
            <a:r>
              <a:rPr lang="en-US" dirty="0"/>
              <a:t>: ~129k cells remain after QC (~13k cells dropped), ~50k T cells</a:t>
            </a:r>
          </a:p>
          <a:p>
            <a:endParaRPr lang="en-US" dirty="0"/>
          </a:p>
          <a:p>
            <a:r>
              <a:rPr lang="en-US" dirty="0" err="1"/>
              <a:t>Luoma</a:t>
            </a:r>
            <a:r>
              <a:rPr lang="en-US" dirty="0"/>
              <a:t>:  "</a:t>
            </a:r>
            <a:r>
              <a:rPr lang="en-US" dirty="0" err="1"/>
              <a:t>nFeature_RNA_min</a:t>
            </a:r>
            <a:r>
              <a:rPr lang="en-US" dirty="0"/>
              <a:t>" = 200,</a:t>
            </a:r>
          </a:p>
          <a:p>
            <a:r>
              <a:rPr lang="en-US" dirty="0"/>
              <a:t>    </a:t>
            </a:r>
          </a:p>
          <a:p>
            <a:r>
              <a:rPr lang="en-US" dirty="0"/>
              <a:t>    "</a:t>
            </a:r>
            <a:r>
              <a:rPr lang="en-US" dirty="0" err="1"/>
              <a:t>percent_mito</a:t>
            </a:r>
            <a:r>
              <a:rPr lang="en-US" dirty="0"/>
              <a:t>" = 11</a:t>
            </a:r>
          </a:p>
          <a:p>
            <a:endParaRPr lang="en-US" dirty="0"/>
          </a:p>
          <a:p>
            <a:r>
              <a:rPr lang="en-US" dirty="0"/>
              <a:t>Normalize:</a:t>
            </a:r>
          </a:p>
          <a:p>
            <a:r>
              <a:rPr lang="en-US" b="0" i="0" u="none" strike="noStrike" dirty="0">
                <a:solidFill>
                  <a:srgbClr val="2C3E50"/>
                </a:solidFill>
                <a:effectLst/>
                <a:latin typeface="Lato" panose="020F0502020204030203" pitchFamily="34" charset="0"/>
              </a:rPr>
              <a:t>that normalizes the feature expression measurements for each cell by the total expression, multiplies this by a scale factor (10,000 by default), and log-transforms the result</a:t>
            </a:r>
            <a:endParaRPr lang="en-US" dirty="0"/>
          </a:p>
          <a:p>
            <a:endParaRPr lang="en-US" dirty="0"/>
          </a:p>
          <a:p>
            <a:r>
              <a:rPr lang="en-US" dirty="0"/>
              <a:t>Scaling: </a:t>
            </a:r>
          </a:p>
          <a:p>
            <a:pPr algn="l">
              <a:buFont typeface="Arial" panose="020B0604020202020204" pitchFamily="34" charset="0"/>
              <a:buChar char="•"/>
            </a:pPr>
            <a:r>
              <a:rPr lang="en-US" b="0" i="0" u="none" strike="noStrike" dirty="0">
                <a:solidFill>
                  <a:srgbClr val="2C3E50"/>
                </a:solidFill>
                <a:effectLst/>
                <a:latin typeface="Lato" panose="020F0502020204030203" pitchFamily="34" charset="0"/>
              </a:rPr>
              <a:t>Shifts the expression of each gene, so that the mean expression across cells is 0</a:t>
            </a:r>
          </a:p>
          <a:p>
            <a:pPr algn="l">
              <a:buFont typeface="Arial" panose="020B0604020202020204" pitchFamily="34" charset="0"/>
              <a:buChar char="•"/>
            </a:pPr>
            <a:r>
              <a:rPr lang="en-US" b="0" i="0" u="none" strike="noStrike" dirty="0">
                <a:solidFill>
                  <a:srgbClr val="2C3E50"/>
                </a:solidFill>
                <a:effectLst/>
                <a:latin typeface="Lato" panose="020F0502020204030203" pitchFamily="34" charset="0"/>
              </a:rPr>
              <a:t>Scales the expression of each gene, so that the variance across cells is 1</a:t>
            </a:r>
          </a:p>
          <a:p>
            <a:pPr marL="742950" lvl="1" indent="-285750" algn="l">
              <a:buFont typeface="Arial" panose="020B0604020202020204" pitchFamily="34" charset="0"/>
              <a:buChar char="•"/>
            </a:pPr>
            <a:r>
              <a:rPr lang="en-US" b="0" i="0" u="none" strike="noStrike" dirty="0">
                <a:solidFill>
                  <a:srgbClr val="2C3E50"/>
                </a:solidFill>
                <a:effectLst/>
                <a:latin typeface="Lato" panose="020F0502020204030203" pitchFamily="34" charset="0"/>
              </a:rPr>
              <a:t>This step gives equal weight in downstream analyses, so that highly-expressed genes do not dominate</a:t>
            </a:r>
          </a:p>
          <a:p>
            <a:endParaRPr lang="en-US" dirty="0"/>
          </a:p>
          <a:p>
            <a:endParaRPr lang="en-US" dirty="0"/>
          </a:p>
          <a:p>
            <a:endParaRPr lang="en-US" dirty="0"/>
          </a:p>
          <a:p>
            <a:r>
              <a:rPr lang="en-US" dirty="0"/>
              <a:t>Why I used different cell typing methods</a:t>
            </a:r>
          </a:p>
          <a:p>
            <a:pPr marL="228600" indent="-228600">
              <a:buAutoNum type="arabicParenR"/>
            </a:pPr>
            <a:r>
              <a:rPr lang="en-US" dirty="0"/>
              <a:t>didn’t want to use manual markers (as both papers at least partially did), even though I ended up doing this to get </a:t>
            </a:r>
            <a:r>
              <a:rPr lang="en-US" dirty="0" err="1"/>
              <a:t>Trms</a:t>
            </a:r>
            <a:endParaRPr lang="en-US" dirty="0"/>
          </a:p>
          <a:p>
            <a:pPr marL="228600" indent="-228600">
              <a:buAutoNum type="arabicParenR"/>
            </a:pPr>
            <a:r>
              <a:rPr lang="en-US" dirty="0"/>
              <a:t>Mostly agree anyways so it’s not that big of a deal</a:t>
            </a:r>
          </a:p>
          <a:p>
            <a:pPr marL="228600" indent="-228600">
              <a:buAutoNum type="arabicParenR"/>
            </a:pPr>
            <a:r>
              <a:rPr lang="en-US" dirty="0"/>
              <a:t>Worth following up with new cell typing methods perhaps as a next step</a:t>
            </a:r>
          </a:p>
          <a:p>
            <a:r>
              <a:rPr lang="en-US" dirty="0"/>
              <a:t>4) Cell type abundance differences robust i.e. seen via both methods more interesting to follow up on (i.e. proliferating CD4 Ts)</a:t>
            </a:r>
          </a:p>
          <a:p>
            <a:endParaRPr lang="en-US" dirty="0"/>
          </a:p>
          <a:p>
            <a:r>
              <a:rPr lang="en-US" dirty="0"/>
              <a:t>Ref mapping:</a:t>
            </a:r>
          </a:p>
          <a:p>
            <a:pPr algn="l"/>
            <a:r>
              <a:rPr lang="en-US" b="0" i="0" u="none" strike="noStrike" dirty="0">
                <a:solidFill>
                  <a:srgbClr val="2C3E50"/>
                </a:solidFill>
                <a:effectLst/>
                <a:latin typeface="Lato" panose="020F0502020204030203" pitchFamily="34" charset="0"/>
              </a:rPr>
              <a:t>We then find anchors between reference and query.</a:t>
            </a:r>
          </a:p>
          <a:p>
            <a:pPr algn="l"/>
            <a:r>
              <a:rPr lang="en-US" b="0" i="0" u="none" strike="noStrike" dirty="0">
                <a:solidFill>
                  <a:srgbClr val="2C3E50"/>
                </a:solidFill>
                <a:effectLst/>
                <a:latin typeface="Lato" panose="020F0502020204030203" pitchFamily="34" charset="0"/>
              </a:rPr>
              <a:t>We then transfer cell type labels and protein data from the reference to the query. Additionally, we project the query data onto the UMAP structure of the reference.</a:t>
            </a:r>
          </a:p>
        </p:txBody>
      </p:sp>
      <p:sp>
        <p:nvSpPr>
          <p:cNvPr id="4" name="Slide Number Placeholder 3"/>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3138416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2F89D-17FD-0FC5-19CB-182B6EB09C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9275CE-80C1-7E2D-D835-C8047F6B7D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61B3C5-2A2A-F6A4-550B-953E4981A099}"/>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Basically not sure how useful this will be for cytometry people as it’s 1) in colon tissue, 2) doesn’t replicate super well with other papers (yes it does with same paper though but…)</a:t>
            </a:r>
          </a:p>
        </p:txBody>
      </p:sp>
      <p:sp>
        <p:nvSpPr>
          <p:cNvPr id="4" name="Slide Number Placeholder 3">
            <a:extLst>
              <a:ext uri="{FF2B5EF4-FFF2-40B4-BE49-F238E27FC236}">
                <a16:creationId xmlns:a16="http://schemas.microsoft.com/office/drawing/2014/main" id="{DEB067F9-0FD1-7604-516A-DED1947EEAD0}"/>
              </a:ext>
            </a:extLst>
          </p:cNvPr>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1611229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E08F8-B466-1EC2-BB28-39C456B2B3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96BE36-72D5-DE34-95DF-D8C427005D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B0415E-040E-D5F2-7990-EACA108D8779}"/>
              </a:ext>
            </a:extLst>
          </p:cNvPr>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a:extLst>
              <a:ext uri="{FF2B5EF4-FFF2-40B4-BE49-F238E27FC236}">
                <a16:creationId xmlns:a16="http://schemas.microsoft.com/office/drawing/2014/main" id="{E6805331-9119-1300-9EBD-B7D430F65B48}"/>
              </a:ext>
            </a:extLst>
          </p:cNvPr>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1028389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37033883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605091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CF0A4-89BE-440E-07EB-666A96F6E1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8072BA-DEFE-DBBB-99A4-7F06F3DBEC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C89EBE-22A2-E8F9-0B5E-00B34ED7701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GSEA from DEGs from CD4 TEMs vs. other CD4s</a:t>
            </a:r>
          </a:p>
        </p:txBody>
      </p:sp>
      <p:sp>
        <p:nvSpPr>
          <p:cNvPr id="4" name="Slide Number Placeholder 3">
            <a:extLst>
              <a:ext uri="{FF2B5EF4-FFF2-40B4-BE49-F238E27FC236}">
                <a16:creationId xmlns:a16="http://schemas.microsoft.com/office/drawing/2014/main" id="{F738DF2F-359D-75F9-6B29-C6819C5ACB43}"/>
              </a:ext>
            </a:extLst>
          </p:cNvPr>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2189421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CF0A4-89BE-440E-07EB-666A96F6E1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8072BA-DEFE-DBBB-99A4-7F06F3DBEC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C89EBE-22A2-E8F9-0B5E-00B34ED7701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GSEA from DEGs from CD4 proliferating vs. other CD4s</a:t>
            </a:r>
          </a:p>
        </p:txBody>
      </p:sp>
      <p:sp>
        <p:nvSpPr>
          <p:cNvPr id="4" name="Slide Number Placeholder 3">
            <a:extLst>
              <a:ext uri="{FF2B5EF4-FFF2-40B4-BE49-F238E27FC236}">
                <a16:creationId xmlns:a16="http://schemas.microsoft.com/office/drawing/2014/main" id="{F738DF2F-359D-75F9-6B29-C6819C5ACB43}"/>
              </a:ext>
            </a:extLst>
          </p:cNvPr>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2045248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CF0A4-89BE-440E-07EB-666A96F6E1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8072BA-DEFE-DBBB-99A4-7F06F3DBEC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C89EBE-22A2-E8F9-0B5E-00B34ED7701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 characteristics associated with toxicity to immune checkpoint blockade in patients with melanoma</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rPr>
              <a:t>Autoimmune toxicity occurs in up to 60% of patients treated with immune checkpoint inhibitor (ICI) therapy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Roboto" panose="02000000000000000000" pitchFamily="2" charset="0"/>
              </a:rPr>
              <a:t>Ipilimumab: CTLA-4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Roboto" panose="02000000000000000000" pitchFamily="2" charset="0"/>
              </a:rPr>
              <a:t>Pembrolizumab/nivolumab: PD-1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Perhaps worth trying to make analogy between viral infections preceding autoimmunity and tumor response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a:t>
            </a:r>
          </a:p>
        </p:txBody>
      </p:sp>
      <p:sp>
        <p:nvSpPr>
          <p:cNvPr id="4" name="Slide Number Placeholder 3">
            <a:extLst>
              <a:ext uri="{FF2B5EF4-FFF2-40B4-BE49-F238E27FC236}">
                <a16:creationId xmlns:a16="http://schemas.microsoft.com/office/drawing/2014/main" id="{F738DF2F-359D-75F9-6B29-C6819C5ACB43}"/>
              </a:ext>
            </a:extLst>
          </p:cNvPr>
          <p:cNvSpPr>
            <a:spLocks noGrp="1"/>
          </p:cNvSpPr>
          <p:nvPr>
            <p:ph type="sldNum" sz="quarter" idx="5"/>
          </p:nvPr>
        </p:nvSpPr>
        <p:spPr/>
        <p:txBody>
          <a:bodyPr/>
          <a:lstStyle/>
          <a:p>
            <a:fld id="{061BAA8C-FDC6-D345-B4E0-3B02449209FB}" type="slidenum">
              <a:rPr lang="en-US" smtClean="0"/>
              <a:t>17</a:t>
            </a:fld>
            <a:endParaRPr lang="en-US"/>
          </a:p>
        </p:txBody>
      </p:sp>
    </p:spTree>
    <p:extLst>
      <p:ext uri="{BB962C8B-B14F-4D97-AF65-F5344CB8AC3E}">
        <p14:creationId xmlns:p14="http://schemas.microsoft.com/office/powerpoint/2010/main" val="14111134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Association of checkpoint inhibitor-induced toxic effects with shared cancer and tissue antigens in non-small cell lung cancer: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associated with response to therapy (also can cite Association of vitiligo with tumor response in patients with metastatic melanoma treated with pembrolizumab</a:t>
            </a:r>
            <a:r>
              <a:rPr lang="en-US" b="0" dirty="0">
                <a:solidFill>
                  <a:srgbClr val="CCCCCC"/>
                </a:solidFill>
                <a:effectLst/>
                <a:latin typeface="Menlo" panose="020B0609030804020204" pitchFamily="49" charset="0"/>
              </a:rPr>
              <a:t>), also </a:t>
            </a:r>
            <a:r>
              <a:rPr lang="en-US" b="0" dirty="0">
                <a:solidFill>
                  <a:srgbClr val="569CD6"/>
                </a:solidFill>
                <a:effectLst/>
                <a:latin typeface="Menlo" panose="020B0609030804020204" pitchFamily="49" charset="0"/>
              </a:rPr>
              <a:t>Nivolumab in resected and unresectable metastatic melanoma: characteristics of immune-related adverse events and association with outcomes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r>
              <a:rPr lang="en-US" b="0" dirty="0">
                <a:solidFill>
                  <a:srgbClr val="569CD6"/>
                </a:solidFill>
                <a:effectLst/>
                <a:latin typeface="Menlo" panose="020B0609030804020204" pitchFamily="49" charset="0"/>
              </a:rPr>
              <a:t>Characterization of anti-cancer immune response associated with immune-related adverse events in patients with kidney cancer (meeting abstract)</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more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 in ICB responders, not a new finding</a:t>
            </a:r>
          </a:p>
        </p:txBody>
      </p:sp>
      <p:sp>
        <p:nvSpPr>
          <p:cNvPr id="4" name="Slide Number Placeholder 3"/>
          <p:cNvSpPr>
            <a:spLocks noGrp="1"/>
          </p:cNvSpPr>
          <p:nvPr>
            <p:ph type="sldNum" sz="quarter" idx="5"/>
          </p:nvPr>
        </p:nvSpPr>
        <p:spPr/>
        <p:txBody>
          <a:bodyPr/>
          <a:lstStyle/>
          <a:p>
            <a:fld id="{061BAA8C-FDC6-D345-B4E0-3B02449209FB}" type="slidenum">
              <a:rPr lang="en-US" smtClean="0"/>
              <a:t>18</a:t>
            </a:fld>
            <a:endParaRPr lang="en-US"/>
          </a:p>
        </p:txBody>
      </p:sp>
    </p:spTree>
    <p:extLst>
      <p:ext uri="{BB962C8B-B14F-4D97-AF65-F5344CB8AC3E}">
        <p14:creationId xmlns:p14="http://schemas.microsoft.com/office/powerpoint/2010/main" val="17488207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B1F615-1863-2FD6-525D-A0665DB9A8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8F4B67-E700-4353-C6A1-270DC1A8E2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5F0575-B2AF-251F-93FE-34EBF5CD9A8A}"/>
              </a:ext>
            </a:extLst>
          </p:cNvPr>
          <p:cNvSpPr>
            <a:spLocks noGrp="1"/>
          </p:cNvSpPr>
          <p:nvPr>
            <p:ph type="body" idx="1"/>
          </p:nvPr>
        </p:nvSpPr>
        <p:spPr/>
        <p:txBody>
          <a:bodyPr/>
          <a:lstStyle/>
          <a:p>
            <a:r>
              <a:rPr lang="en-US" b="0" i="0" u="none" strike="noStrike" dirty="0">
                <a:solidFill>
                  <a:srgbClr val="D1D5DB"/>
                </a:solidFill>
                <a:effectLst/>
                <a:latin typeface="Söhne"/>
              </a:rPr>
              <a:t>An AUC of 0.5 suggests no discrimination (equivalent to random guessing), while an AUC of 1 indicates perfect discrimination (for predicting </a:t>
            </a:r>
            <a:r>
              <a:rPr lang="en-US" b="0" i="0" u="none" strike="noStrike" dirty="0" err="1">
                <a:solidFill>
                  <a:srgbClr val="D1D5DB"/>
                </a:solidFill>
                <a:effectLst/>
                <a:latin typeface="Söhne"/>
              </a:rPr>
              <a:t>irAE</a:t>
            </a:r>
            <a:r>
              <a:rPr lang="en-US" b="0" i="0" u="none" strike="noStrike" dirty="0">
                <a:solidFill>
                  <a:srgbClr val="D1D5DB"/>
                </a:solidFill>
                <a:effectLst/>
                <a:latin typeface="Söhne"/>
              </a:rPr>
              <a:t>)</a:t>
            </a:r>
            <a:endParaRPr lang="en-US" sz="1200" dirty="0"/>
          </a:p>
          <a:p>
            <a:endParaRPr lang="en-US" sz="1200" dirty="0"/>
          </a:p>
          <a:p>
            <a:r>
              <a:rPr lang="en-US" sz="1200" dirty="0"/>
              <a:t>heterogeneity amongst </a:t>
            </a:r>
            <a:r>
              <a:rPr lang="en-US" sz="1200" dirty="0" err="1"/>
              <a:t>irAE</a:t>
            </a:r>
            <a:r>
              <a:rPr lang="en-US" sz="1200" dirty="0"/>
              <a:t> organs likely complicates prediction</a:t>
            </a:r>
            <a:endParaRPr lang="en-US"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Germline variants associated with toxicity to immune checkpoint blockade</a:t>
            </a:r>
            <a:r>
              <a:rPr lang="en-US" b="0" i="0" dirty="0">
                <a:solidFill>
                  <a:srgbClr val="CCCCCC"/>
                </a:solidFill>
                <a:effectLst/>
                <a:latin typeface="Menlo" panose="020B0609030804020204" pitchFamily="49" charset="0"/>
              </a:rPr>
              <a:t>: IL7 cryptic exon, </a:t>
            </a:r>
            <a:r>
              <a:rPr lang="en-US" b="0" i="1" dirty="0">
                <a:solidFill>
                  <a:srgbClr val="569CD6"/>
                </a:solidFill>
                <a:effectLst/>
                <a:latin typeface="Menlo" panose="020B0609030804020204" pitchFamily="49" charset="0"/>
              </a:rPr>
              <a:t>IL7</a:t>
            </a:r>
            <a:r>
              <a:rPr lang="en-US" b="0" dirty="0">
                <a:solidFill>
                  <a:srgbClr val="569CD6"/>
                </a:solidFill>
                <a:effectLst/>
                <a:latin typeface="Menlo" panose="020B0609030804020204" pitchFamily="49" charset="0"/>
              </a:rPr>
              <a:t> supports aberrant immune activity in autoimmunity, limits organ toxicity during antiviral immune response, blocks PD-1 leading to T1D (blocking checkpoint when it would have prevented autoimmunity, so IL7 acts as a natural ICB and is therefore rationally associated with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r>
              <a:rPr lang="en-US" sz="2800" b="0" dirty="0"/>
              <a:t>l</a:t>
            </a:r>
            <a:r>
              <a:rPr lang="en-US" b="0" dirty="0"/>
              <a:t>ower baseline levels of CD8 TCM cells in arthritis </a:t>
            </a:r>
            <a:r>
              <a:rPr lang="en-US" b="0" dirty="0" err="1"/>
              <a:t>irAE</a:t>
            </a:r>
            <a:r>
              <a:rPr lang="en-US" b="0" dirty="0"/>
              <a:t> patients, higher CD4 Th2 baseline levels in pneumonitis </a:t>
            </a:r>
            <a:r>
              <a:rPr lang="en-US" b="0" dirty="0" err="1"/>
              <a:t>irAE</a:t>
            </a:r>
            <a:r>
              <a:rPr lang="en-US" b="0" dirty="0"/>
              <a:t> patients, higher CD4 Th17 baseline levels in thyroiditis </a:t>
            </a:r>
            <a:r>
              <a:rPr lang="en-US" b="0" dirty="0" err="1"/>
              <a:t>irAE</a:t>
            </a:r>
            <a:r>
              <a:rPr lang="en-US" b="0" dirty="0"/>
              <a:t> patients (</a:t>
            </a:r>
            <a:r>
              <a:rPr lang="en-US" b="0" i="0" u="none" strike="noStrike" dirty="0">
                <a:solidFill>
                  <a:srgbClr val="212121"/>
                </a:solidFill>
                <a:effectLst/>
              </a:rPr>
              <a:t>PMID: 36513074)</a:t>
            </a:r>
          </a:p>
          <a:p>
            <a:endParaRPr lang="en-US" sz="2800" b="0" dirty="0"/>
          </a:p>
          <a:p>
            <a:r>
              <a:rPr lang="en-US" sz="2800" b="0" dirty="0"/>
              <a:t>low baseline circulating MAITs associated with </a:t>
            </a:r>
            <a:r>
              <a:rPr lang="en-US" sz="2800" b="0" dirty="0" err="1"/>
              <a:t>irAE</a:t>
            </a:r>
            <a:r>
              <a:rPr lang="en-US" sz="2800" b="0" dirty="0"/>
              <a:t> colitis (PMID: 32734627, ~coincides with </a:t>
            </a:r>
            <a:r>
              <a:rPr lang="en-US" b="0" dirty="0"/>
              <a:t>my analysis)</a:t>
            </a:r>
          </a:p>
          <a:p>
            <a:r>
              <a:rPr lang="en-US" sz="2800" b="0" dirty="0"/>
              <a:t>activated CD4 TEM abundance (in PBMCs) associated with </a:t>
            </a:r>
            <a:r>
              <a:rPr lang="en-US" sz="2800" b="0" dirty="0" err="1"/>
              <a:t>irAE</a:t>
            </a:r>
            <a:r>
              <a:rPr lang="en-US" sz="2800" b="0" dirty="0"/>
              <a:t> development (</a:t>
            </a:r>
            <a:r>
              <a:rPr lang="en-US" sz="2800" b="0" i="0" strike="noStrike" dirty="0">
                <a:effectLst/>
              </a:rPr>
              <a:t>PMID: 35027754, ~disagrees with my analysis)</a:t>
            </a:r>
          </a:p>
          <a:p>
            <a:endParaRPr lang="en-US" sz="2800" b="0" i="0" strike="noStrike"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rgbClr val="569CD6"/>
                </a:solidFill>
                <a:effectLst/>
                <a:latin typeface="Menlo" panose="020B0609030804020204" pitchFamily="49" charset="0"/>
              </a:rPr>
              <a:t>T cell characteristics associated with toxicity to immune checkpoint blockade in patients with melanoma</a:t>
            </a:r>
            <a:r>
              <a:rPr lang="en-US" sz="2800" b="0" dirty="0">
                <a:solidFill>
                  <a:srgbClr val="CCCCCC"/>
                </a:solidFill>
                <a:effectLst/>
                <a:latin typeface="Menlo" panose="020B0609030804020204" pitchFamily="49" charset="0"/>
              </a:rPr>
              <a:t>: BASELINE </a:t>
            </a:r>
            <a:r>
              <a:rPr lang="en-US" sz="2800" b="0" dirty="0">
                <a:solidFill>
                  <a:srgbClr val="569CD6"/>
                </a:solidFill>
                <a:effectLst/>
                <a:latin typeface="Menlo" panose="020B0609030804020204" pitchFamily="49" charset="0"/>
              </a:rPr>
              <a:t>activated CD4 effector memory T abundance and TCR diversity associated with </a:t>
            </a:r>
            <a:r>
              <a:rPr lang="en-US" sz="2800" b="0" dirty="0" err="1">
                <a:solidFill>
                  <a:srgbClr val="569CD6"/>
                </a:solidFill>
                <a:effectLst/>
                <a:latin typeface="Menlo" panose="020B0609030804020204" pitchFamily="49" charset="0"/>
              </a:rPr>
              <a:t>irAE</a:t>
            </a:r>
            <a:endParaRPr lang="en-US" sz="2800"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0" dirty="0">
              <a:solidFill>
                <a:srgbClr val="569CD6"/>
              </a:solidFill>
              <a:effectLst/>
              <a:latin typeface="Menlo" panose="020B0609030804020204" pitchFamily="49" charset="0"/>
            </a:endParaRPr>
          </a:p>
          <a:p>
            <a:r>
              <a:rPr lang="en-US" sz="4000" b="1" dirty="0">
                <a:solidFill>
                  <a:srgbClr val="569CD6"/>
                </a:solidFill>
                <a:effectLst/>
                <a:latin typeface="Menlo" panose="020B0609030804020204" pitchFamily="49" charset="0"/>
              </a:rPr>
              <a:t># Germline genetic variants are associated with development of insulin-dependent diabetes in cancer patients treated with immune checkpoint inhibitors</a:t>
            </a:r>
            <a:endParaRPr lang="en-US" sz="4000" b="0" dirty="0">
              <a:solidFill>
                <a:srgbClr val="CCCCCC"/>
              </a:solidFill>
              <a:effectLst/>
              <a:latin typeface="Menlo" panose="020B0609030804020204" pitchFamily="49" charset="0"/>
            </a:endParaRPr>
          </a:p>
          <a:p>
            <a:r>
              <a:rPr lang="en-US" sz="4000" b="0" dirty="0">
                <a:solidFill>
                  <a:srgbClr val="6796E6"/>
                </a:solidFill>
                <a:effectLst/>
                <a:latin typeface="Menlo" panose="020B0609030804020204" pitchFamily="49" charset="0"/>
              </a:rPr>
              <a:t>-</a:t>
            </a:r>
            <a:r>
              <a:rPr lang="en-US" sz="4000" b="0" dirty="0">
                <a:solidFill>
                  <a:srgbClr val="CCCCCC"/>
                </a:solidFill>
                <a:effectLst/>
                <a:latin typeface="Menlo" panose="020B0609030804020204" pitchFamily="49" charset="0"/>
              </a:rPr>
              <a:t> </a:t>
            </a:r>
            <a:r>
              <a:rPr lang="en-US" sz="4000" b="0" i="1" dirty="0">
                <a:solidFill>
                  <a:srgbClr val="CCCCCC"/>
                </a:solidFill>
                <a:effectLst/>
                <a:latin typeface="Menlo" panose="020B0609030804020204" pitchFamily="49" charset="0"/>
              </a:rPr>
              <a:t>*NLRC5*</a:t>
            </a:r>
            <a:r>
              <a:rPr lang="en-US" sz="4000" b="0" dirty="0">
                <a:solidFill>
                  <a:srgbClr val="CCCCCC"/>
                </a:solidFill>
                <a:effectLst/>
                <a:latin typeface="Menlo" panose="020B0609030804020204" pitchFamily="49" charset="0"/>
              </a:rPr>
              <a:t> germline mutation as potential predictive biomarker for T1D </a:t>
            </a:r>
            <a:r>
              <a:rPr lang="en-US" sz="4000" b="0" dirty="0" err="1">
                <a:solidFill>
                  <a:srgbClr val="CCCCCC"/>
                </a:solidFill>
                <a:effectLst/>
                <a:latin typeface="Menlo" panose="020B0609030804020204" pitchFamily="49" charset="0"/>
              </a:rPr>
              <a:t>irAE</a:t>
            </a:r>
            <a:endParaRPr lang="en-US" sz="4000"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E36E730F-47F9-6518-F072-F66FE1F462C7}"/>
              </a:ext>
            </a:extLst>
          </p:cNvPr>
          <p:cNvSpPr>
            <a:spLocks noGrp="1"/>
          </p:cNvSpPr>
          <p:nvPr>
            <p:ph type="sldNum" sz="quarter" idx="5"/>
          </p:nvPr>
        </p:nvSpPr>
        <p:spPr/>
        <p:txBody>
          <a:bodyPr/>
          <a:lstStyle/>
          <a:p>
            <a:fld id="{061BAA8C-FDC6-D345-B4E0-3B02449209FB}" type="slidenum">
              <a:rPr lang="en-US" smtClean="0"/>
              <a:t>19</a:t>
            </a:fld>
            <a:endParaRPr lang="en-US"/>
          </a:p>
        </p:txBody>
      </p:sp>
    </p:spTree>
    <p:extLst>
      <p:ext uri="{BB962C8B-B14F-4D97-AF65-F5344CB8AC3E}">
        <p14:creationId xmlns:p14="http://schemas.microsoft.com/office/powerpoint/2010/main" val="1157583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31490990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569CD6"/>
                </a:solidFill>
                <a:effectLst/>
                <a:latin typeface="Menlo" panose="020B0609030804020204" pitchFamily="49" charset="0"/>
              </a:rPr>
              <a:t>Glehr</a:t>
            </a:r>
            <a:r>
              <a:rPr lang="en-US" b="0" i="0" dirty="0">
                <a:solidFill>
                  <a:srgbClr val="569CD6"/>
                </a:solidFill>
                <a:effectLst/>
                <a:latin typeface="Menlo" panose="020B0609030804020204" pitchFamily="49" charset="0"/>
              </a:rPr>
              <a:t> et al. Front Immunol. 2022</a:t>
            </a:r>
            <a:endParaRPr lang="en-US" b="0" i="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unable to reliably predict risk of </a:t>
            </a:r>
            <a:r>
              <a:rPr lang="en-US" b="0" i="0" dirty="0" err="1">
                <a:solidFill>
                  <a:srgbClr val="569CD6"/>
                </a:solidFill>
                <a:effectLst/>
                <a:latin typeface="Menlo" panose="020B0609030804020204" pitchFamily="49" charset="0"/>
              </a:rPr>
              <a:t>irAEs</a:t>
            </a:r>
            <a:r>
              <a:rPr lang="en-US" b="0" i="0" dirty="0">
                <a:solidFill>
                  <a:srgbClr val="569CD6"/>
                </a:solidFill>
                <a:effectLst/>
                <a:latin typeface="Menlo" panose="020B0609030804020204" pitchFamily="49" charset="0"/>
              </a:rPr>
              <a:t> in most cases from pre-therapy flow cytometry and clinical data</a:t>
            </a:r>
            <a:endParaRPr lang="en-US" b="0" i="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Germline variants associated with toxicity to immune checkpoint blockade</a:t>
            </a:r>
            <a:r>
              <a:rPr lang="en-US" b="0" i="0" dirty="0">
                <a:solidFill>
                  <a:srgbClr val="CCCCCC"/>
                </a:solidFill>
                <a:effectLst/>
                <a:latin typeface="Menlo" panose="020B0609030804020204" pitchFamily="49" charset="0"/>
              </a:rPr>
              <a:t>: IL7 cryptic exon, </a:t>
            </a:r>
            <a:r>
              <a:rPr lang="en-US" b="0" i="1" dirty="0">
                <a:solidFill>
                  <a:srgbClr val="569CD6"/>
                </a:solidFill>
                <a:effectLst/>
                <a:latin typeface="Menlo" panose="020B0609030804020204" pitchFamily="49" charset="0"/>
              </a:rPr>
              <a:t>IL7</a:t>
            </a:r>
            <a:r>
              <a:rPr lang="en-US" b="0" dirty="0">
                <a:solidFill>
                  <a:srgbClr val="569CD6"/>
                </a:solidFill>
                <a:effectLst/>
                <a:latin typeface="Menlo" panose="020B0609030804020204" pitchFamily="49" charset="0"/>
              </a:rPr>
              <a:t> supports aberrant immune activity in autoimmunity, limits organ toxicity during antiviral immune response, blocks PD-1 leading to T1D (blocking checkpoint when it would have prevented autoimmunity, so IL7 acts as a natural ICB and is therefore rationally associated with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20</a:t>
            </a:fld>
            <a:endParaRPr lang="en-US"/>
          </a:p>
        </p:txBody>
      </p:sp>
    </p:spTree>
    <p:extLst>
      <p:ext uri="{BB962C8B-B14F-4D97-AF65-F5344CB8AC3E}">
        <p14:creationId xmlns:p14="http://schemas.microsoft.com/office/powerpoint/2010/main" val="4178809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F1F70-5774-8270-9002-3E50915427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A1D011-420A-08EE-A0DD-0B1E5640D5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48F1AA-6932-FC86-F3CC-1153EC08B7C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Look for better figure </a:t>
            </a:r>
            <a:r>
              <a:rPr lang="en-US" b="0" dirty="0" err="1">
                <a:solidFill>
                  <a:srgbClr val="CCCCCC"/>
                </a:solidFill>
                <a:effectLst/>
                <a:latin typeface="Menlo" panose="020B0609030804020204" pitchFamily="49" charset="0"/>
              </a:rPr>
              <a:t>tbh</a:t>
            </a:r>
            <a:r>
              <a:rPr lang="en-US" b="0" dirty="0">
                <a:solidFill>
                  <a:srgbClr val="CCCCCC"/>
                </a:solidFill>
                <a:effectLst/>
                <a:latin typeface="Menlo" panose="020B0609030804020204" pitchFamily="49" charset="0"/>
              </a:rPr>
              <a:t>…</a:t>
            </a:r>
          </a:p>
        </p:txBody>
      </p:sp>
      <p:sp>
        <p:nvSpPr>
          <p:cNvPr id="4" name="Slide Number Placeholder 3">
            <a:extLst>
              <a:ext uri="{FF2B5EF4-FFF2-40B4-BE49-F238E27FC236}">
                <a16:creationId xmlns:a16="http://schemas.microsoft.com/office/drawing/2014/main" id="{4E972982-0AEA-3A2D-7EDE-3B45BC645DDF}"/>
              </a:ext>
            </a:extLst>
          </p:cNvPr>
          <p:cNvSpPr>
            <a:spLocks noGrp="1"/>
          </p:cNvSpPr>
          <p:nvPr>
            <p:ph type="sldNum" sz="quarter" idx="5"/>
          </p:nvPr>
        </p:nvSpPr>
        <p:spPr/>
        <p:txBody>
          <a:bodyPr/>
          <a:lstStyle/>
          <a:p>
            <a:fld id="{061BAA8C-FDC6-D345-B4E0-3B02449209FB}" type="slidenum">
              <a:rPr lang="en-US" smtClean="0"/>
              <a:t>21</a:t>
            </a:fld>
            <a:endParaRPr lang="en-US"/>
          </a:p>
        </p:txBody>
      </p:sp>
    </p:spTree>
    <p:extLst>
      <p:ext uri="{BB962C8B-B14F-4D97-AF65-F5344CB8AC3E}">
        <p14:creationId xmlns:p14="http://schemas.microsoft.com/office/powerpoint/2010/main" val="2327918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F1F70-5774-8270-9002-3E50915427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A1D011-420A-08EE-A0DD-0B1E5640D5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48F1AA-6932-FC86-F3CC-1153EC08B7C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4E972982-0AEA-3A2D-7EDE-3B45BC645DDF}"/>
              </a:ext>
            </a:extLst>
          </p:cNvPr>
          <p:cNvSpPr>
            <a:spLocks noGrp="1"/>
          </p:cNvSpPr>
          <p:nvPr>
            <p:ph type="sldNum" sz="quarter" idx="5"/>
          </p:nvPr>
        </p:nvSpPr>
        <p:spPr/>
        <p:txBody>
          <a:bodyPr/>
          <a:lstStyle/>
          <a:p>
            <a:fld id="{061BAA8C-FDC6-D345-B4E0-3B02449209FB}" type="slidenum">
              <a:rPr lang="en-US" smtClean="0"/>
              <a:t>22</a:t>
            </a:fld>
            <a:endParaRPr lang="en-US"/>
          </a:p>
        </p:txBody>
      </p:sp>
    </p:spTree>
    <p:extLst>
      <p:ext uri="{BB962C8B-B14F-4D97-AF65-F5344CB8AC3E}">
        <p14:creationId xmlns:p14="http://schemas.microsoft.com/office/powerpoint/2010/main" val="20020947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45228-0194-9F96-2578-3B716CE6CE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096A63-D01D-CECC-AC1E-AC6C79C7CC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816675-8909-AF09-61BF-22073A734FD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TCRs estimated to potentially react with 1 in ~10k encountered peptides (</a:t>
            </a:r>
            <a:r>
              <a:rPr lang="en-US" sz="1200" b="0" i="0" u="none" strike="noStrike" dirty="0">
                <a:solidFill>
                  <a:srgbClr val="212121"/>
                </a:solidFill>
                <a:effectLst/>
              </a:rPr>
              <a:t>PMID37409132</a:t>
            </a: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1F1F1F"/>
              </a:solidFill>
              <a:effectLst/>
              <a:latin typeface="ElsevierGulliv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Killed tumor cells may release antigens shared by normal cells (i.e. non-tumorigenic proteins still in tumor cell), healthy cells around tumor may also be killed in crossfire and release antigens that induce response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Speculation for what </a:t>
            </a:r>
            <a:r>
              <a:rPr lang="en-US" b="0" dirty="0" err="1">
                <a:solidFill>
                  <a:srgbClr val="569CD6"/>
                </a:solidFill>
                <a:effectLst/>
                <a:latin typeface="Menlo" panose="020B0609030804020204" pitchFamily="49" charset="0"/>
              </a:rPr>
              <a:t>crossreactive</a:t>
            </a:r>
            <a:r>
              <a:rPr lang="en-US" b="0" dirty="0">
                <a:solidFill>
                  <a:srgbClr val="569CD6"/>
                </a:solidFill>
                <a:effectLst/>
                <a:latin typeface="Menlo" panose="020B0609030804020204" pitchFamily="49" charset="0"/>
              </a:rPr>
              <a:t> T cells are actually targeting, perhaps T cells targeting cancer neoantigens cross-react with WT version of protein in healthy tissue (Autoreactive </a:t>
            </a:r>
            <a:r>
              <a:rPr lang="en-US" b="0" dirty="0" err="1">
                <a:solidFill>
                  <a:srgbClr val="569CD6"/>
                </a:solidFill>
                <a:effectLst/>
                <a:latin typeface="Menlo" panose="020B0609030804020204" pitchFamily="49" charset="0"/>
              </a:rPr>
              <a:t>napsin</a:t>
            </a:r>
            <a:r>
              <a:rPr lang="en-US" b="0" dirty="0">
                <a:solidFill>
                  <a:srgbClr val="569CD6"/>
                </a:solidFill>
                <a:effectLst/>
                <a:latin typeface="Menlo" panose="020B0609030804020204" pitchFamily="49" charset="0"/>
              </a:rPr>
              <a:t> A-specific T cells are enriched in lung tumors and inflammatory lung lesions during immune checkpoint blockade</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Gouttefangeas</a:t>
            </a:r>
            <a:r>
              <a:rPr lang="en-US" dirty="0"/>
              <a:t> et al. </a:t>
            </a:r>
            <a:r>
              <a:rPr lang="en-US" i="1" dirty="0"/>
              <a:t>Front Immunol</a:t>
            </a:r>
            <a:r>
              <a:rPr lang="en-US" dirty="0"/>
              <a:t>. 2023</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TCR conceivably could recognize ~ 1 million peptides, </a:t>
            </a:r>
            <a:r>
              <a:rPr lang="en-US" b="0" dirty="0" err="1">
                <a:solidFill>
                  <a:srgbClr val="569CD6"/>
                </a:solidFill>
                <a:effectLst/>
                <a:latin typeface="Menlo" panose="020B0609030804020204" pitchFamily="49" charset="0"/>
              </a:rPr>
              <a:t>crossreactive</a:t>
            </a:r>
            <a:r>
              <a:rPr lang="en-US" b="0" dirty="0">
                <a:solidFill>
                  <a:srgbClr val="569CD6"/>
                </a:solidFill>
                <a:effectLst/>
                <a:latin typeface="Menlo" panose="020B0609030804020204" pitchFamily="49" charset="0"/>
              </a:rPr>
              <a:t> peptides likely often better agonists than original one that activated T cell, but few (~1%) of peptides are actually presented on MHC, so probably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estimate closer to 1 in ~10,000</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estimate TCRs to be able to bind ~10</a:t>
            </a:r>
            <a:r>
              <a:rPr lang="en-US" b="0" dirty="0">
                <a:solidFill>
                  <a:srgbClr val="808080"/>
                </a:solidFill>
                <a:effectLst/>
                <a:latin typeface="Menlo" panose="020B0609030804020204" pitchFamily="49" charset="0"/>
              </a:rPr>
              <a:t>^5</a:t>
            </a:r>
            <a:r>
              <a:rPr lang="en-US" b="0" dirty="0">
                <a:solidFill>
                  <a:srgbClr val="CCCCCC"/>
                </a:solidFill>
                <a:effectLst/>
                <a:latin typeface="Menlo" panose="020B0609030804020204" pitchFamily="49" charset="0"/>
              </a:rPr>
              <a:t> to 10</a:t>
            </a:r>
            <a:r>
              <a:rPr lang="en-US" b="0" dirty="0">
                <a:solidFill>
                  <a:srgbClr val="569CD6"/>
                </a:solidFill>
                <a:effectLst/>
                <a:latin typeface="Menlo" panose="020B0609030804020204" pitchFamily="49" charset="0"/>
              </a:rPr>
              <a:t>^6</a:t>
            </a:r>
            <a:r>
              <a:rPr lang="en-US" b="0" dirty="0">
                <a:solidFill>
                  <a:srgbClr val="CCCCCC"/>
                </a:solidFill>
                <a:effectLst/>
                <a:latin typeface="Menlo" panose="020B0609030804020204" pitchFamily="49" charset="0"/>
              </a:rPr>
              <a:t> peptides (</a:t>
            </a:r>
            <a:r>
              <a:rPr lang="en-US" b="0" dirty="0">
                <a:solidFill>
                  <a:srgbClr val="569CD6"/>
                </a:solidFill>
                <a:effectLst/>
                <a:latin typeface="Menlo" panose="020B0609030804020204" pitchFamily="49" charset="0"/>
              </a:rPr>
              <a:t>Amino acid similarity accounts for T cell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and for "holes" in the T cell repertoire</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What makes TCRs </a:t>
            </a:r>
            <a:r>
              <a:rPr lang="en-US" b="0" dirty="0" err="1">
                <a:solidFill>
                  <a:srgbClr val="CCCCCC"/>
                </a:solidFill>
                <a:effectLst/>
                <a:latin typeface="Menlo" panose="020B0609030804020204" pitchFamily="49" charset="0"/>
              </a:rPr>
              <a:t>crossreactive</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cross-reactivity need not result from sequence similarity (3D structural similarity more important than 1D sequence similarity (Peter’s paper: Autoreactive T cell receptors with shared germline-like </a:t>
            </a:r>
            <a:r>
              <a:rPr lang="el-GR" b="0" dirty="0">
                <a:solidFill>
                  <a:srgbClr val="569CD6"/>
                </a:solidFill>
                <a:effectLst/>
                <a:latin typeface="Menlo" panose="020B0609030804020204" pitchFamily="49" charset="0"/>
              </a:rPr>
              <a:t>α </a:t>
            </a:r>
            <a:r>
              <a:rPr lang="en-US" b="0" dirty="0">
                <a:solidFill>
                  <a:srgbClr val="569CD6"/>
                </a:solidFill>
                <a:effectLst/>
                <a:latin typeface="Menlo" panose="020B0609030804020204" pitchFamily="49" charset="0"/>
              </a:rPr>
              <a:t>chains in type 1 diabetes</a:t>
            </a:r>
            <a:r>
              <a:rPr lang="en-US" b="0" dirty="0">
                <a:solidFill>
                  <a:srgbClr val="CCCCCC"/>
                </a:solidFill>
                <a:effectLst/>
                <a:latin typeface="Menlo" panose="020B0609030804020204" pitchFamily="49" charset="0"/>
              </a:rPr>
              <a:t>)</a:t>
            </a:r>
            <a:endParaRPr lang="en-US" b="0" i="0" u="none" strike="noStrike" dirty="0">
              <a:solidFill>
                <a:srgbClr val="1F1F1F"/>
              </a:solidFill>
              <a:effectLst/>
              <a:latin typeface="ElsevierGulliver"/>
            </a:endParaRPr>
          </a:p>
          <a:p>
            <a:endParaRPr lang="en-US" b="0" i="0" u="none" strike="noStrike" dirty="0">
              <a:solidFill>
                <a:srgbClr val="1F1F1F"/>
              </a:solidFill>
              <a:effectLst/>
              <a:latin typeface="ElsevierGulliver"/>
            </a:endParaRPr>
          </a:p>
          <a:p>
            <a:r>
              <a:rPr lang="en-US" b="0" i="0" u="none" strike="noStrike" dirty="0">
                <a:solidFill>
                  <a:srgbClr val="1F1F1F"/>
                </a:solidFill>
                <a:effectLst/>
                <a:latin typeface="ElsevierGulliver"/>
              </a:rPr>
              <a:t>(b) ICIs can target normal tissues such as hypothalamic and pituitary tissues directly which express immune checkpoint ligand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212121"/>
                </a:solidFill>
                <a:effectLst/>
                <a:latin typeface="Merriweather" panose="020F0502020204030204" pitchFamily="34" charset="0"/>
              </a:rPr>
              <a:t>Pituitary expression of CTLA-4 mediates </a:t>
            </a:r>
            <a:r>
              <a:rPr lang="en-US" b="1" i="0" u="none" strike="noStrike" dirty="0" err="1">
                <a:solidFill>
                  <a:srgbClr val="212121"/>
                </a:solidFill>
                <a:effectLst/>
                <a:latin typeface="Merriweather" panose="020F0502020204030204" pitchFamily="34" charset="0"/>
              </a:rPr>
              <a:t>hypophysitis</a:t>
            </a:r>
            <a:r>
              <a:rPr lang="en-US" b="1" i="0" u="none" strike="noStrike" dirty="0">
                <a:solidFill>
                  <a:srgbClr val="212121"/>
                </a:solidFill>
                <a:effectLst/>
                <a:latin typeface="Merriweather" panose="020F0502020204030204" pitchFamily="34" charset="0"/>
              </a:rPr>
              <a:t> secondary to administration of CTLA-4 blocking antibody</a:t>
            </a:r>
            <a:endParaRPr lang="en-US" b="0" i="0" u="none" strike="noStrike" dirty="0">
              <a:solidFill>
                <a:srgbClr val="1F1F1F"/>
              </a:solidFill>
              <a:effectLst/>
              <a:latin typeface="ElsevierGulliver"/>
            </a:endParaRPr>
          </a:p>
          <a:p>
            <a:r>
              <a:rPr lang="en-US" b="0" i="0" u="none" strike="noStrike" dirty="0">
                <a:solidFill>
                  <a:srgbClr val="1F1F1F"/>
                </a:solidFill>
                <a:effectLst/>
                <a:latin typeface="ElsevierGulliver"/>
              </a:rPr>
              <a:t>(c) Activated T cells can release inflammatory mediators which lead to damage in normal tissues</a:t>
            </a:r>
          </a:p>
          <a:p>
            <a:r>
              <a:rPr lang="en-US" b="0" i="0" u="none" strike="noStrike" dirty="0">
                <a:solidFill>
                  <a:srgbClr val="1F1F1F"/>
                </a:solidFill>
                <a:effectLst/>
                <a:latin typeface="ElsevierGulliver"/>
              </a:rPr>
              <a:t>(d) The production of autoantibodies is associated with the risk of </a:t>
            </a:r>
            <a:r>
              <a:rPr lang="en-US" b="0" i="0" u="none" strike="noStrike" dirty="0" err="1">
                <a:solidFill>
                  <a:srgbClr val="1F1F1F"/>
                </a:solidFill>
                <a:effectLst/>
                <a:latin typeface="ElsevierGulliver"/>
              </a:rPr>
              <a:t>irAEs</a:t>
            </a:r>
            <a:r>
              <a:rPr lang="en-US" b="0" i="0" u="none" strike="noStrike" dirty="0">
                <a:solidFill>
                  <a:srgbClr val="1F1F1F"/>
                </a:solidFill>
                <a:effectLst/>
                <a:latin typeface="ElsevierGulliver"/>
              </a:rPr>
              <a:t>. </a:t>
            </a:r>
            <a:r>
              <a:rPr lang="en-US" b="0" dirty="0">
                <a:solidFill>
                  <a:srgbClr val="569CD6"/>
                </a:solidFill>
                <a:effectLst/>
                <a:latin typeface="Menlo" panose="020B0609030804020204" pitchFamily="49" charset="0"/>
              </a:rPr>
              <a:t>autoantibodies present ~50% of time for </a:t>
            </a:r>
            <a:r>
              <a:rPr lang="en-US" b="0" dirty="0" err="1">
                <a:solidFill>
                  <a:srgbClr val="569CD6"/>
                </a:solidFill>
                <a:effectLst/>
                <a:latin typeface="Menlo" panose="020B0609030804020204" pitchFamily="49" charset="0"/>
              </a:rPr>
              <a:t>irAEs</a:t>
            </a:r>
            <a:endParaRPr lang="en-US" b="0" i="0" u="none" strike="noStrike" dirty="0">
              <a:solidFill>
                <a:srgbClr val="1F1F1F"/>
              </a:solidFill>
              <a:effectLst/>
              <a:latin typeface="ElsevierGulliver"/>
            </a:endParaRPr>
          </a:p>
          <a:p>
            <a:r>
              <a:rPr lang="en-US" b="0" i="0" u="none" strike="noStrike" dirty="0">
                <a:solidFill>
                  <a:srgbClr val="1F1F1F"/>
                </a:solidFill>
                <a:effectLst/>
                <a:latin typeface="ElsevierGulliver"/>
              </a:rPr>
              <a:t>(e) ICIs can induce the diversification of lymphocytes as well as promoting T/B cell activation and proliferation</a:t>
            </a:r>
          </a:p>
          <a:p>
            <a:r>
              <a:rPr lang="en-US" b="0" i="0" u="none" strike="noStrike" dirty="0">
                <a:solidFill>
                  <a:srgbClr val="1F1F1F"/>
                </a:solidFill>
                <a:effectLst/>
                <a:latin typeface="ElsevierGulliver"/>
              </a:rPr>
              <a:t>(f) The microbiome with certain </a:t>
            </a:r>
            <a:r>
              <a:rPr lang="en-US" b="0" i="0" u="sng" strike="noStrike" dirty="0">
                <a:solidFill>
                  <a:srgbClr val="1F1F1F"/>
                </a:solidFill>
                <a:effectLst/>
                <a:latin typeface="ElsevierGulliver"/>
                <a:hlinkClick r:id="rId3" tooltip="Learn more about bacterial species from ScienceDirect's AI-generated Topic Pages"/>
              </a:rPr>
              <a:t>bacterial species</a:t>
            </a:r>
            <a:r>
              <a:rPr lang="en-US" b="0" i="0" u="none" strike="noStrike" dirty="0">
                <a:solidFill>
                  <a:srgbClr val="1F1F1F"/>
                </a:solidFill>
                <a:effectLst/>
                <a:latin typeface="ElsevierGulliver"/>
              </a:rPr>
              <a:t> can shift immune lineage to pro-inflammatory or anti-inflammatory subtypes respectively thereby inducing or resisting </a:t>
            </a:r>
            <a:r>
              <a:rPr lang="en-US" b="0" i="0" u="none" strike="noStrike" dirty="0" err="1">
                <a:solidFill>
                  <a:srgbClr val="1F1F1F"/>
                </a:solidFill>
                <a:effectLst/>
                <a:latin typeface="ElsevierGulliver"/>
              </a:rPr>
              <a:t>irAEs</a:t>
            </a:r>
            <a:endParaRPr lang="en-US" b="0" i="0" u="none" strike="noStrike" dirty="0">
              <a:solidFill>
                <a:srgbClr val="1F1F1F"/>
              </a:solidFill>
              <a:effectLst/>
              <a:latin typeface="ElsevierGulliver"/>
            </a:endParaRPr>
          </a:p>
          <a:p>
            <a:endParaRPr lang="en-US" b="0" i="0" u="none" strike="noStrike" dirty="0">
              <a:solidFill>
                <a:srgbClr val="1F1F1F"/>
              </a:solidFill>
              <a:effectLst/>
              <a:latin typeface="ElsevierGulliver"/>
            </a:endParaRPr>
          </a:p>
          <a:p>
            <a:r>
              <a:rPr lang="en-US" b="1" dirty="0">
                <a:solidFill>
                  <a:srgbClr val="569CD6"/>
                </a:solidFill>
                <a:effectLst/>
                <a:latin typeface="Menlo" panose="020B0609030804020204" pitchFamily="49" charset="0"/>
              </a:rPr>
              <a:t># Advances in research on molecular markers in immune checkpoint inhibitor-associated myocarditis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irAE</a:t>
            </a:r>
            <a:r>
              <a:rPr lang="en-US" b="0" dirty="0">
                <a:solidFill>
                  <a:srgbClr val="CCCCCC"/>
                </a:solidFill>
                <a:effectLst/>
                <a:latin typeface="Menlo" panose="020B0609030804020204" pitchFamily="49" charset="0"/>
              </a:rPr>
              <a:t> hypotheses: ICIs bind to cell surface proteins (like CTLA-4) in normal tissue leading to T cell infiltration (</a:t>
            </a:r>
            <a:r>
              <a:rPr lang="en-US" b="1" dirty="0">
                <a:solidFill>
                  <a:srgbClr val="569CD6"/>
                </a:solidFill>
                <a:effectLst/>
                <a:latin typeface="Menlo" panose="020B0609030804020204" pitchFamily="49" charset="0"/>
              </a:rPr>
              <a:t>**this is an obvious one I don't think about much**</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crossreactive</a:t>
            </a:r>
            <a:r>
              <a:rPr lang="en-US" b="0" dirty="0">
                <a:solidFill>
                  <a:srgbClr val="CCCCCC"/>
                </a:solidFill>
                <a:effectLst/>
                <a:latin typeface="Menlo" panose="020B0609030804020204" pitchFamily="49" charset="0"/>
              </a:rPr>
              <a:t> T cells (T cells recognizing tumor antigens enter circulation and identify similar antigens in healthy tissue), via cytokines (promote infiltration of inflammatory molecules into nontarget tissue, ICIs increase circulating cytokine levels, </a:t>
            </a:r>
            <a:r>
              <a:rPr lang="en-US" b="1" dirty="0">
                <a:solidFill>
                  <a:srgbClr val="569CD6"/>
                </a:solidFill>
                <a:effectLst/>
                <a:latin typeface="Menlo" panose="020B0609030804020204" pitchFamily="49" charset="0"/>
              </a:rPr>
              <a:t>**this is a good one I don't think about much**</a:t>
            </a:r>
            <a:r>
              <a:rPr lang="en-US" b="0" dirty="0">
                <a:solidFill>
                  <a:srgbClr val="CCCCCC"/>
                </a:solidFill>
                <a:effectLst/>
                <a:latin typeface="Menlo" panose="020B0609030804020204" pitchFamily="49" charset="0"/>
              </a:rPr>
              <a:t>), autoantibodies</a:t>
            </a:r>
            <a:endParaRPr lang="en-US" b="0" dirty="0"/>
          </a:p>
          <a:p>
            <a:endParaRPr lang="en-US" b="0" dirty="0"/>
          </a:p>
          <a:p>
            <a:r>
              <a:rPr lang="en-US" b="1" dirty="0">
                <a:solidFill>
                  <a:srgbClr val="569CD6"/>
                </a:solidFill>
                <a:effectLst/>
                <a:latin typeface="Menlo" panose="020B0609030804020204" pitchFamily="49" charset="0"/>
              </a:rPr>
              <a:t># B cells as biomarkers: predicting immune checkpoint therapy adverse events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association between early therapy-induced changes in circulating B cells (decreased B cells, increased </a:t>
            </a:r>
            <a:r>
              <a:rPr lang="en-US" b="0" dirty="0" err="1">
                <a:solidFill>
                  <a:srgbClr val="CCCCCC"/>
                </a:solidFill>
                <a:effectLst/>
                <a:latin typeface="Menlo" panose="020B0609030804020204" pitchFamily="49" charset="0"/>
              </a:rPr>
              <a:t>plasmablasts</a:t>
            </a:r>
            <a:r>
              <a:rPr lang="en-US" b="0" dirty="0">
                <a:solidFill>
                  <a:srgbClr val="CCCCCC"/>
                </a:solidFill>
                <a:effectLst/>
                <a:latin typeface="Menlo" panose="020B0609030804020204" pitchFamily="49" charset="0"/>
              </a:rPr>
              <a:t> and CD21</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CCCCCC"/>
                </a:solidFill>
                <a:effectLst/>
                <a:latin typeface="Menlo" panose="020B0609030804020204" pitchFamily="49" charset="0"/>
              </a:rPr>
              <a:t>low</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CCCCCC"/>
                </a:solidFill>
                <a:effectLst/>
                <a:latin typeface="Menlo" panose="020B0609030804020204" pitchFamily="49" charset="0"/>
              </a:rPr>
              <a:t>PD-1</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CCCCCC"/>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CCCCCC"/>
                </a:solidFill>
                <a:effectLst/>
                <a:latin typeface="Menlo" panose="020B0609030804020204" pitchFamily="49" charset="0"/>
              </a:rPr>
              <a:t> memory B cells) and an increased risk of high-grade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 in patients treated with ICB</a:t>
            </a:r>
          </a:p>
        </p:txBody>
      </p:sp>
      <p:sp>
        <p:nvSpPr>
          <p:cNvPr id="4" name="Slide Number Placeholder 3">
            <a:extLst>
              <a:ext uri="{FF2B5EF4-FFF2-40B4-BE49-F238E27FC236}">
                <a16:creationId xmlns:a16="http://schemas.microsoft.com/office/drawing/2014/main" id="{2B7B7109-0F14-F811-22D3-87BE667BC74E}"/>
              </a:ext>
            </a:extLst>
          </p:cNvPr>
          <p:cNvSpPr>
            <a:spLocks noGrp="1"/>
          </p:cNvSpPr>
          <p:nvPr>
            <p:ph type="sldNum" sz="quarter" idx="5"/>
          </p:nvPr>
        </p:nvSpPr>
        <p:spPr/>
        <p:txBody>
          <a:bodyPr/>
          <a:lstStyle/>
          <a:p>
            <a:fld id="{061BAA8C-FDC6-D345-B4E0-3B02449209FB}" type="slidenum">
              <a:rPr lang="en-US" smtClean="0"/>
              <a:t>23</a:t>
            </a:fld>
            <a:endParaRPr lang="en-US"/>
          </a:p>
        </p:txBody>
      </p:sp>
    </p:spTree>
    <p:extLst>
      <p:ext uri="{BB962C8B-B14F-4D97-AF65-F5344CB8AC3E}">
        <p14:creationId xmlns:p14="http://schemas.microsoft.com/office/powerpoint/2010/main" val="12786684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F1F70-5774-8270-9002-3E50915427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A1D011-420A-08EE-A0DD-0B1E5640D5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48F1AA-6932-FC86-F3CC-1153EC08B7C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Aptos" panose="020B0004020202020204" pitchFamily="34" charset="0"/>
              </a:rPr>
              <a:t>PMID28031229 shows opposite (increased rather than decreased TCR diversity associated with </a:t>
            </a:r>
            <a:r>
              <a:rPr lang="en-US" b="0" i="0" u="none" strike="noStrike" dirty="0" err="1">
                <a:solidFill>
                  <a:srgbClr val="212121"/>
                </a:solidFill>
                <a:effectLst/>
                <a:latin typeface="Aptos" panose="020B0004020202020204" pitchFamily="34" charset="0"/>
              </a:rPr>
              <a:t>irAEs</a:t>
            </a:r>
            <a:r>
              <a:rPr lang="en-US" b="0" i="0" u="none" strike="noStrike" dirty="0">
                <a:solidFill>
                  <a:srgbClr val="212121"/>
                </a:solidFill>
                <a:effectLst/>
                <a:latin typeface="Aptos" panose="020B0004020202020204" pitchFamily="34" charset="0"/>
              </a:rPr>
              <a:t>)</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4E972982-0AEA-3A2D-7EDE-3B45BC645DDF}"/>
              </a:ext>
            </a:extLst>
          </p:cNvPr>
          <p:cNvSpPr>
            <a:spLocks noGrp="1"/>
          </p:cNvSpPr>
          <p:nvPr>
            <p:ph type="sldNum" sz="quarter" idx="5"/>
          </p:nvPr>
        </p:nvSpPr>
        <p:spPr/>
        <p:txBody>
          <a:bodyPr/>
          <a:lstStyle/>
          <a:p>
            <a:fld id="{061BAA8C-FDC6-D345-B4E0-3B02449209FB}" type="slidenum">
              <a:rPr lang="en-US" smtClean="0"/>
              <a:t>24</a:t>
            </a:fld>
            <a:endParaRPr lang="en-US"/>
          </a:p>
        </p:txBody>
      </p:sp>
    </p:spTree>
    <p:extLst>
      <p:ext uri="{BB962C8B-B14F-4D97-AF65-F5344CB8AC3E}">
        <p14:creationId xmlns:p14="http://schemas.microsoft.com/office/powerpoint/2010/main" val="18808841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D74DC-6ACC-6DA0-7C7C-06A6032769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2B2C22-379C-7F0F-F682-F9779A09C1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8EE45A-3AA4-81D2-3C84-D42E24BEAEC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Picture: Advanced materials for management of immune-related adverse events induced by immune checkpoint inhibitors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Distinct cellular mechanisms underlie anti-CTLA-4 and anti-PD-1 checkpoint blockade</a:t>
            </a:r>
          </a:p>
          <a:p>
            <a:r>
              <a:rPr lang="en-US" b="0" dirty="0">
                <a:solidFill>
                  <a:srgbClr val="569CD6"/>
                </a:solidFill>
                <a:effectLst/>
                <a:latin typeface="Menlo" panose="020B0609030804020204" pitchFamily="49" charset="0"/>
              </a:rPr>
              <a:t>- PD-1 blockade predominantly induces expansion of specific tumor infiltrating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 subsets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CTLA-4 blockade induces expansion of ICOS</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Th1-like CD4</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effector T cells, also engages specific subsets of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a:t>
            </a:r>
          </a:p>
          <a:p>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Immune-related adverse events in checkpoint blockade: observations from human tissue and therapeutic considerations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PD-1 blockade more CD8 effect, CD4 effect more for CTLA-4 blockade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Mechanisms of immune-related adverse events during the treatment of cancer with immune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anti-CTLA-4 and anti-PD-1/PD-L1 antibodies called "immune enhancers" and "immune normalizers" (normalizing T cell immunity in tumor microenvironment), respectively, consistent with PD-1 blockade having less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CTLA-4 and PD-1 signaling converge on Akt, regulator of T cell activation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CTLA-4 blockade induces more diversified T cells (including autoreactive ones), PD-1 blockade induce more clonal TCR repertoire and proliferation of </a:t>
            </a:r>
            <a:r>
              <a:rPr lang="en-US" b="0" dirty="0" err="1">
                <a:solidFill>
                  <a:srgbClr val="569CD6"/>
                </a:solidFill>
                <a:effectLst/>
                <a:latin typeface="Menlo" panose="020B0609030804020204" pitchFamily="49" charset="0"/>
              </a:rPr>
              <a:t>intratumoral</a:t>
            </a:r>
            <a:r>
              <a:rPr lang="en-US" b="0" dirty="0">
                <a:solidFill>
                  <a:srgbClr val="569CD6"/>
                </a:solidFill>
                <a:effectLst/>
                <a:latin typeface="Menlo" panose="020B0609030804020204" pitchFamily="49" charset="0"/>
              </a:rPr>
              <a:t>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7D007AC4-C535-3647-5BC0-4BC5A6AAC83A}"/>
              </a:ext>
            </a:extLst>
          </p:cNvPr>
          <p:cNvSpPr>
            <a:spLocks noGrp="1"/>
          </p:cNvSpPr>
          <p:nvPr>
            <p:ph type="sldNum" sz="quarter" idx="5"/>
          </p:nvPr>
        </p:nvSpPr>
        <p:spPr/>
        <p:txBody>
          <a:bodyPr/>
          <a:lstStyle/>
          <a:p>
            <a:fld id="{061BAA8C-FDC6-D345-B4E0-3B02449209FB}" type="slidenum">
              <a:rPr lang="en-US" smtClean="0"/>
              <a:t>25</a:t>
            </a:fld>
            <a:endParaRPr lang="en-US"/>
          </a:p>
        </p:txBody>
      </p:sp>
    </p:spTree>
    <p:extLst>
      <p:ext uri="{BB962C8B-B14F-4D97-AF65-F5344CB8AC3E}">
        <p14:creationId xmlns:p14="http://schemas.microsoft.com/office/powerpoint/2010/main" val="26374211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D0D0F-7263-B744-97A7-A46F36EBB5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5BCFFF-95FE-030B-7A27-6F8476298F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0CAA5D-43F3-B830-D4C4-AC210BC1861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Immune-related adverse events in various organs caused by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progress more rapidly than autoimmune conditions, also transient often with quick recovery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severe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may represent a subclinical or latent autoimmune state that is unmasked upon ICI treatment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Perhaps worth trying to make analogy between viral infections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autoimmunity and tumor response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Immune-related adverse events in various organs caused by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solidFill>
                  <a:srgbClr val="569CD6"/>
                </a:solidFill>
                <a:effectLst/>
                <a:latin typeface="Menlo" panose="020B0609030804020204" pitchFamily="49" charset="0"/>
              </a:rPr>
              <a:t>irAEs</a:t>
            </a:r>
            <a:r>
              <a:rPr lang="en-US" b="1" dirty="0">
                <a:solidFill>
                  <a:srgbClr val="569CD6"/>
                </a:solidFill>
                <a:effectLst/>
                <a:latin typeface="Menlo" panose="020B0609030804020204" pitchFamily="49" charset="0"/>
              </a:rPr>
              <a:t> progress more rapidly than autoimmune conditions, also transient often with quick recovery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CTLA-4 and PD-1 signaling converge on Akt, regulator of T cell activation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CTLA-4 blockade induces more diversified T cells (including autoreactive ones), PD-1 blockade induce more clonal TCR repertoire and proliferation of </a:t>
            </a:r>
            <a:r>
              <a:rPr lang="en-US" b="1" dirty="0" err="1">
                <a:solidFill>
                  <a:srgbClr val="569CD6"/>
                </a:solidFill>
                <a:effectLst/>
                <a:latin typeface="Menlo" panose="020B0609030804020204" pitchFamily="49" charset="0"/>
              </a:rPr>
              <a:t>intratumoral</a:t>
            </a:r>
            <a:r>
              <a:rPr lang="en-US" b="1" dirty="0">
                <a:solidFill>
                  <a:srgbClr val="569CD6"/>
                </a:solidFill>
                <a:effectLst/>
                <a:latin typeface="Menlo" panose="020B0609030804020204" pitchFamily="49" charset="0"/>
              </a:rPr>
              <a:t> CD8</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 T cells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severe </a:t>
            </a:r>
            <a:r>
              <a:rPr lang="en-US" b="1" dirty="0" err="1">
                <a:solidFill>
                  <a:srgbClr val="569CD6"/>
                </a:solidFill>
                <a:effectLst/>
                <a:latin typeface="Menlo" panose="020B0609030804020204" pitchFamily="49" charset="0"/>
              </a:rPr>
              <a:t>irAEs</a:t>
            </a:r>
            <a:r>
              <a:rPr lang="en-US" b="1" dirty="0">
                <a:solidFill>
                  <a:srgbClr val="569CD6"/>
                </a:solidFill>
                <a:effectLst/>
                <a:latin typeface="Menlo" panose="020B0609030804020204" pitchFamily="49" charset="0"/>
              </a:rPr>
              <a:t> may represent a subclinical or latent autoimmune state that is unmasked upon ICI treatment</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C7763B45-94D7-C9A6-AB82-A2FF6CD56C0B}"/>
              </a:ext>
            </a:extLst>
          </p:cNvPr>
          <p:cNvSpPr>
            <a:spLocks noGrp="1"/>
          </p:cNvSpPr>
          <p:nvPr>
            <p:ph type="sldNum" sz="quarter" idx="5"/>
          </p:nvPr>
        </p:nvSpPr>
        <p:spPr/>
        <p:txBody>
          <a:bodyPr/>
          <a:lstStyle/>
          <a:p>
            <a:fld id="{061BAA8C-FDC6-D345-B4E0-3B02449209FB}" type="slidenum">
              <a:rPr lang="en-US" smtClean="0"/>
              <a:t>26</a:t>
            </a:fld>
            <a:endParaRPr lang="en-US"/>
          </a:p>
        </p:txBody>
      </p:sp>
    </p:spTree>
    <p:extLst>
      <p:ext uri="{BB962C8B-B14F-4D97-AF65-F5344CB8AC3E}">
        <p14:creationId xmlns:p14="http://schemas.microsoft.com/office/powerpoint/2010/main" val="1225000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F1F70-5774-8270-9002-3E50915427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A1D011-420A-08EE-A0DD-0B1E5640D5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48F1AA-6932-FC86-F3CC-1153EC08B7C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Aptos" panose="020B0004020202020204" pitchFamily="34" charset="0"/>
              </a:rPr>
              <a:t>Andrews: </a:t>
            </a:r>
            <a:r>
              <a:rPr lang="en-US" b="0" i="0" u="none" strike="noStrike" dirty="0">
                <a:solidFill>
                  <a:srgbClr val="222222"/>
                </a:solidFill>
                <a:effectLst/>
                <a:latin typeface="Harding"/>
              </a:rPr>
              <a:t>profiled the blood, tumor and gut microbiome of 77 patients with advanced melanoma treated with CICB, with a high rate of any ≥grade 3 immune-related adverse events (49%) with parallel studies in pre-clinical models. Tumor-associated immune and genomic biomarkers of response to CICB were similar to those identified for ICB monotherapy, and toxicity from CICB was associated with a more diverse peripheral T-cell repertoire. Profiling of gut microbiota demonstrated a significantly higher abundance of </a:t>
            </a:r>
            <a:r>
              <a:rPr lang="en-US" b="0" i="1" u="none" strike="noStrike" dirty="0">
                <a:solidFill>
                  <a:srgbClr val="222222"/>
                </a:solidFill>
                <a:effectLst/>
                <a:latin typeface="Harding"/>
              </a:rPr>
              <a:t>Bacteroides intestinalis</a:t>
            </a:r>
            <a:r>
              <a:rPr lang="en-US" b="0" i="0" u="none" strike="noStrike" dirty="0">
                <a:solidFill>
                  <a:srgbClr val="222222"/>
                </a:solidFill>
                <a:effectLst/>
                <a:latin typeface="Harding"/>
              </a:rPr>
              <a:t> in patients with toxicity, with upregulation of mucosal IL-1</a:t>
            </a:r>
            <a:r>
              <a:rPr lang="el-GR" b="0" i="0" u="none" strike="noStrike" dirty="0">
                <a:solidFill>
                  <a:srgbClr val="222222"/>
                </a:solidFill>
                <a:effectLst/>
                <a:latin typeface="Harding"/>
              </a:rPr>
              <a:t>β </a:t>
            </a:r>
            <a:r>
              <a:rPr lang="en-US" b="0" i="0" u="none" strike="noStrike" dirty="0">
                <a:solidFill>
                  <a:srgbClr val="222222"/>
                </a:solidFill>
                <a:effectLst/>
                <a:latin typeface="Harding"/>
              </a:rPr>
              <a:t>in patient samples of colitis and in pre-clinical models</a:t>
            </a:r>
            <a:endParaRPr lang="en-US" b="0" i="0" u="none" strike="noStrike" dirty="0">
              <a:solidFill>
                <a:srgbClr val="212121"/>
              </a:solidFill>
              <a:effectLs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Aptos" panose="020B0004020202020204" pitchFamily="34" charset="0"/>
              </a:rPr>
              <a:t>van </a:t>
            </a:r>
            <a:r>
              <a:rPr lang="en-US" b="0" i="0" u="none" strike="noStrike" dirty="0" err="1">
                <a:solidFill>
                  <a:srgbClr val="212121"/>
                </a:solidFill>
                <a:effectLst/>
                <a:latin typeface="Aptos" panose="020B0004020202020204" pitchFamily="34" charset="0"/>
              </a:rPr>
              <a:t>Eijs</a:t>
            </a:r>
            <a:r>
              <a:rPr lang="en-US" b="0" i="0" u="none" strike="noStrike" dirty="0">
                <a:solidFill>
                  <a:srgbClr val="212121"/>
                </a:solidFill>
                <a:effectLst/>
                <a:latin typeface="Aptos" panose="020B0004020202020204" pitchFamily="34" charset="0"/>
              </a:rPr>
              <a:t>: </a:t>
            </a:r>
            <a:r>
              <a:rPr lang="en-US" b="0" i="0" u="none" strike="noStrike" dirty="0">
                <a:solidFill>
                  <a:srgbClr val="222222"/>
                </a:solidFill>
                <a:effectLst/>
                <a:latin typeface="Merriweather" panose="020F0502020204030204" pitchFamily="34" charset="0"/>
              </a:rPr>
              <a:t>44 ICI-treated patients (24 anti-PD-1 monotherapy, 20 combined anti-PD-1/anti-CTLA-4; </a:t>
            </a:r>
            <a:r>
              <a:rPr lang="en-US" b="0" i="0" u="none" strike="noStrike" dirty="0" err="1">
                <a:solidFill>
                  <a:srgbClr val="222222"/>
                </a:solidFill>
                <a:effectLst/>
                <a:latin typeface="Merriweather" panose="020F0502020204030204" pitchFamily="34" charset="0"/>
              </a:rPr>
              <a:t>cICI</a:t>
            </a:r>
            <a:r>
              <a:rPr lang="en-US" b="0" i="0" u="none" strike="noStrike" dirty="0">
                <a:solidFill>
                  <a:srgbClr val="222222"/>
                </a:solidFill>
                <a:effectLst/>
                <a:latin typeface="Merriweather" panose="020F0502020204030204" pitchFamily="34" charset="0"/>
              </a:rPr>
              <a:t>), of whom 21 developed </a:t>
            </a:r>
            <a:r>
              <a:rPr lang="en-US" b="0" i="0" u="none" strike="noStrike" dirty="0" err="1">
                <a:solidFill>
                  <a:srgbClr val="222222"/>
                </a:solidFill>
                <a:effectLst/>
                <a:latin typeface="Merriweather" panose="020F0502020204030204" pitchFamily="34" charset="0"/>
              </a:rPr>
              <a:t>irAEs</a:t>
            </a:r>
            <a:r>
              <a:rPr lang="en-US" b="0" i="0" u="none" strike="noStrike" dirty="0">
                <a:solidFill>
                  <a:srgbClr val="222222"/>
                </a:solidFill>
                <a:effectLst/>
                <a:latin typeface="Merriweather" panose="020F0502020204030204" pitchFamily="34" charset="0"/>
              </a:rPr>
              <a:t>, and 10 healthy donors. </a:t>
            </a:r>
            <a:r>
              <a:rPr lang="en-US" b="0" i="0" u="none" strike="noStrike" dirty="0" err="1">
                <a:solidFill>
                  <a:srgbClr val="222222"/>
                </a:solidFill>
                <a:effectLst/>
                <a:latin typeface="Merriweather" panose="020F0502020204030204" pitchFamily="34" charset="0"/>
              </a:rPr>
              <a:t>IrAEs</a:t>
            </a:r>
            <a:r>
              <a:rPr lang="en-US" b="0" i="0" u="none" strike="noStrike" dirty="0">
                <a:solidFill>
                  <a:srgbClr val="222222"/>
                </a:solidFill>
                <a:effectLst/>
                <a:latin typeface="Merriweather" panose="020F0502020204030204" pitchFamily="34" charset="0"/>
              </a:rPr>
              <a:t> after </a:t>
            </a:r>
            <a:r>
              <a:rPr lang="en-US" b="0" i="0" u="none" strike="noStrike" dirty="0" err="1">
                <a:solidFill>
                  <a:srgbClr val="222222"/>
                </a:solidFill>
                <a:effectLst/>
                <a:latin typeface="Merriweather" panose="020F0502020204030204" pitchFamily="34" charset="0"/>
              </a:rPr>
              <a:t>cICI</a:t>
            </a:r>
            <a:r>
              <a:rPr lang="en-US" b="0" i="0" u="none" strike="noStrike" dirty="0">
                <a:solidFill>
                  <a:srgbClr val="222222"/>
                </a:solidFill>
                <a:effectLst/>
                <a:latin typeface="Merriweather" panose="020F0502020204030204" pitchFamily="34" charset="0"/>
              </a:rPr>
              <a:t> were characterized by significantly enhanced proliferation of Th1-associated, mainly (CD4</a:t>
            </a:r>
            <a:r>
              <a:rPr lang="en-US" b="0" i="0" u="none" strike="noStrike" baseline="30000" dirty="0">
                <a:solidFill>
                  <a:srgbClr val="222222"/>
                </a:solidFill>
                <a:effectLst/>
                <a:latin typeface="Merriweather" pitchFamily="2" charset="77"/>
              </a:rPr>
              <a:t>+</a:t>
            </a:r>
            <a:r>
              <a:rPr lang="en-US" b="0" i="0" u="none" strike="noStrike" dirty="0">
                <a:solidFill>
                  <a:srgbClr val="222222"/>
                </a:solidFill>
                <a:effectLst/>
                <a:latin typeface="Merriweather" pitchFamily="2" charset="77"/>
              </a:rPr>
              <a:t>) CD27</a:t>
            </a:r>
            <a:r>
              <a:rPr lang="en-US" b="0" i="0" u="none" strike="noStrike" baseline="30000" dirty="0">
                <a:solidFill>
                  <a:srgbClr val="222222"/>
                </a:solidFill>
                <a:effectLst/>
                <a:latin typeface="Merriweather" pitchFamily="2" charset="77"/>
              </a:rPr>
              <a:t>−</a:t>
            </a:r>
            <a:r>
              <a:rPr lang="en-US" b="0" i="0" u="none" strike="noStrike" dirty="0">
                <a:solidFill>
                  <a:srgbClr val="222222"/>
                </a:solidFill>
                <a:effectLst/>
                <a:latin typeface="Merriweather" pitchFamily="2" charset="77"/>
              </a:rPr>
              <a:t> effector memory T cells, as well as Th17-associated immune responses and germinal center activation (reflected by CXCL13 and IL-21 increases).  Particularly double-positive PD-1</a:t>
            </a:r>
            <a:r>
              <a:rPr lang="en-US" b="0" i="0" u="none" strike="noStrike" baseline="30000" dirty="0">
                <a:solidFill>
                  <a:srgbClr val="222222"/>
                </a:solidFill>
                <a:effectLst/>
                <a:latin typeface="Merriweather" pitchFamily="2" charset="77"/>
              </a:rPr>
              <a:t>+</a:t>
            </a:r>
            <a:r>
              <a:rPr lang="en-US" b="0" i="0" u="none" strike="noStrike" dirty="0">
                <a:solidFill>
                  <a:srgbClr val="222222"/>
                </a:solidFill>
                <a:effectLst/>
                <a:latin typeface="Merriweather" pitchFamily="2" charset="77"/>
              </a:rPr>
              <a:t>LAG-3</a:t>
            </a:r>
            <a:r>
              <a:rPr lang="en-US" b="0" i="0" u="none" strike="noStrike" baseline="30000" dirty="0">
                <a:solidFill>
                  <a:srgbClr val="222222"/>
                </a:solidFill>
                <a:effectLst/>
                <a:latin typeface="Merriweather" pitchFamily="2" charset="77"/>
              </a:rPr>
              <a:t>+</a:t>
            </a:r>
            <a:r>
              <a:rPr lang="en-US" b="0" i="0" u="none" strike="noStrike" dirty="0">
                <a:solidFill>
                  <a:srgbClr val="222222"/>
                </a:solidFill>
                <a:effectLst/>
                <a:latin typeface="Merriweather" pitchFamily="2" charset="77"/>
              </a:rPr>
              <a:t> CD8</a:t>
            </a:r>
            <a:r>
              <a:rPr lang="en-US" b="0" i="0" u="none" strike="noStrike" baseline="30000" dirty="0">
                <a:solidFill>
                  <a:srgbClr val="222222"/>
                </a:solidFill>
                <a:effectLst/>
                <a:latin typeface="Merriweather" pitchFamily="2" charset="77"/>
              </a:rPr>
              <a:t>+</a:t>
            </a:r>
            <a:r>
              <a:rPr lang="en-US" b="0" i="0" u="none" strike="noStrike" dirty="0">
                <a:solidFill>
                  <a:srgbClr val="222222"/>
                </a:solidFill>
                <a:effectLst/>
                <a:latin typeface="Merriweather" pitchFamily="2" charset="77"/>
              </a:rPr>
              <a:t> T cells showed enhanced cytotoxic capacity in patients with </a:t>
            </a:r>
            <a:r>
              <a:rPr lang="en-US" b="0" i="0" u="none" strike="noStrike" dirty="0" err="1">
                <a:solidFill>
                  <a:srgbClr val="222222"/>
                </a:solidFill>
                <a:effectLst/>
                <a:latin typeface="Merriweather" pitchFamily="2" charset="77"/>
              </a:rPr>
              <a:t>irAEs</a:t>
            </a:r>
            <a:r>
              <a:rPr lang="en-US" b="0" i="0" u="none" strike="noStrike" dirty="0">
                <a:solidFill>
                  <a:srgbClr val="222222"/>
                </a:solidFill>
                <a:effectLst/>
                <a:latin typeface="Merriweather" pitchFamily="2" charset="77"/>
              </a:rPr>
              <a:t> after </a:t>
            </a:r>
            <a:r>
              <a:rPr lang="en-US" b="0" i="0" u="none" strike="noStrike" dirty="0" err="1">
                <a:solidFill>
                  <a:srgbClr val="222222"/>
                </a:solidFill>
                <a:effectLst/>
                <a:latin typeface="Merriweather" pitchFamily="2" charset="77"/>
              </a:rPr>
              <a:t>cICI</a:t>
            </a:r>
            <a:r>
              <a:rPr lang="en-US" b="0" i="0" u="none" strike="noStrike" dirty="0">
                <a:solidFill>
                  <a:srgbClr val="222222"/>
                </a:solidFill>
                <a:effectLst/>
                <a:latin typeface="Merriweather" pitchFamily="2" charset="77"/>
              </a:rPr>
              <a:t>. Within anti-PD-1 monotherapy, </a:t>
            </a:r>
            <a:r>
              <a:rPr lang="en-US" b="0" i="0" u="none" strike="noStrike" dirty="0" err="1">
                <a:solidFill>
                  <a:srgbClr val="222222"/>
                </a:solidFill>
                <a:effectLst/>
                <a:latin typeface="Merriweather" pitchFamily="2" charset="77"/>
              </a:rPr>
              <a:t>irAEs</a:t>
            </a:r>
            <a:r>
              <a:rPr lang="en-US" b="0" i="0" u="none" strike="noStrike" dirty="0">
                <a:solidFill>
                  <a:srgbClr val="222222"/>
                </a:solidFill>
                <a:effectLst/>
                <a:latin typeface="Merriweather" pitchFamily="2" charset="77"/>
              </a:rPr>
              <a:t> were associated with modestly enhanced Th1-associated responses reflected by increased serum CXCL9 and CXCL10.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Merriweather" pitchFamily="2" charset="77"/>
              </a:rPr>
              <a:t>CD27- referring to TEM I think</a:t>
            </a:r>
            <a:endParaRPr lang="en-US" b="0" i="0" u="none" strike="noStrike" dirty="0">
              <a:solidFill>
                <a:srgbClr val="212121"/>
              </a:solidFill>
              <a:effectLs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Aptos" panose="020B0004020202020204" pitchFamily="34" charset="0"/>
              </a:rPr>
              <a:t>PMID28031229 shows opposite (increased rather than decreased TCR diversity associated with </a:t>
            </a:r>
            <a:r>
              <a:rPr lang="en-US" b="0" i="0" u="none" strike="noStrike" dirty="0" err="1">
                <a:solidFill>
                  <a:srgbClr val="212121"/>
                </a:solidFill>
                <a:effectLst/>
                <a:latin typeface="Aptos" panose="020B0004020202020204" pitchFamily="34" charset="0"/>
              </a:rPr>
              <a:t>irAEs</a:t>
            </a:r>
            <a:r>
              <a:rPr lang="en-US" b="0" i="0" u="none" strike="noStrike" dirty="0">
                <a:solidFill>
                  <a:srgbClr val="212121"/>
                </a:solidFill>
                <a:effectLst/>
                <a:latin typeface="Aptos" panose="020B0004020202020204" pitchFamily="34" charset="0"/>
              </a:rPr>
              <a:t>)</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4E972982-0AEA-3A2D-7EDE-3B45BC645DDF}"/>
              </a:ext>
            </a:extLst>
          </p:cNvPr>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2971104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C0CCA-4CBC-466C-AE64-2795A1B0A8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E9FAF8-1267-F1A8-82FF-64C49A207F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BD880F-8914-56B4-E3AA-A22657B9C40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t>l</a:t>
            </a:r>
            <a:r>
              <a:rPr lang="en-US" b="0" dirty="0"/>
              <a:t>ower baseline levels of CD8 TCM cells in arthritis </a:t>
            </a:r>
            <a:r>
              <a:rPr lang="en-US" b="0" dirty="0" err="1"/>
              <a:t>irAE</a:t>
            </a:r>
            <a:r>
              <a:rPr lang="en-US" b="0" dirty="0"/>
              <a:t> patients, higher CD4 Th2 baseline levels in pneumonitis </a:t>
            </a:r>
            <a:r>
              <a:rPr lang="en-US" b="0" dirty="0" err="1"/>
              <a:t>irAE</a:t>
            </a:r>
            <a:r>
              <a:rPr lang="en-US" b="0" dirty="0"/>
              <a:t> patients, higher CD4 Th17 baseline levels in thyroiditis </a:t>
            </a:r>
            <a:r>
              <a:rPr lang="en-US" b="0" dirty="0" err="1"/>
              <a:t>irAE</a:t>
            </a:r>
            <a:r>
              <a:rPr lang="en-US" b="0" dirty="0"/>
              <a:t> patients (</a:t>
            </a:r>
            <a:r>
              <a:rPr lang="en-US" b="0" i="0" u="none" strike="noStrike" dirty="0">
                <a:solidFill>
                  <a:srgbClr val="212121"/>
                </a:solidFill>
                <a:effectLst/>
              </a:rPr>
              <a:t>PMID: 36513074)</a:t>
            </a:r>
          </a:p>
        </p:txBody>
      </p:sp>
      <p:sp>
        <p:nvSpPr>
          <p:cNvPr id="4" name="Slide Number Placeholder 3">
            <a:extLst>
              <a:ext uri="{FF2B5EF4-FFF2-40B4-BE49-F238E27FC236}">
                <a16:creationId xmlns:a16="http://schemas.microsoft.com/office/drawing/2014/main" id="{98C4877E-6693-A6A2-7387-4C417E2FD8ED}"/>
              </a:ext>
            </a:extLst>
          </p:cNvPr>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39426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1F1F1F"/>
              </a:solidFill>
              <a:effectLst/>
              <a:latin typeface="ElsevierGulliver"/>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28172768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Colitis seq details:</a:t>
            </a:r>
          </a:p>
          <a:p>
            <a:pPr algn="l"/>
            <a:r>
              <a:rPr lang="en-US" b="0" i="0" u="none" strike="noStrike" dirty="0">
                <a:solidFill>
                  <a:srgbClr val="603620"/>
                </a:solidFill>
                <a:effectLst/>
                <a:latin typeface="Cambria" panose="02040503050406030204" pitchFamily="18" charset="0"/>
              </a:rPr>
              <a:t>Sequencing of </a:t>
            </a:r>
            <a:r>
              <a:rPr lang="en-US" b="0" i="0" u="none" strike="noStrike" dirty="0" err="1">
                <a:solidFill>
                  <a:srgbClr val="603620"/>
                </a:solidFill>
                <a:effectLst/>
                <a:latin typeface="Cambria" panose="02040503050406030204" pitchFamily="18" charset="0"/>
              </a:rPr>
              <a:t>scRNA</a:t>
            </a:r>
            <a:r>
              <a:rPr lang="en-US" b="0" i="0" u="none" strike="noStrike" dirty="0">
                <a:solidFill>
                  <a:srgbClr val="603620"/>
                </a:solidFill>
                <a:effectLst/>
                <a:latin typeface="Cambria" panose="02040503050406030204" pitchFamily="18" charset="0"/>
              </a:rPr>
              <a:t>-seq libraries </a:t>
            </a:r>
          </a:p>
          <a:p>
            <a:pPr algn="l">
              <a:spcBef>
                <a:spcPts val="2000"/>
              </a:spcBef>
              <a:spcAft>
                <a:spcPts val="2000"/>
              </a:spcAft>
            </a:pPr>
            <a:r>
              <a:rPr lang="en-US" b="0" i="0" u="none" strike="noStrike" dirty="0">
                <a:solidFill>
                  <a:srgbClr val="212121"/>
                </a:solidFill>
                <a:effectLst/>
                <a:latin typeface="Cambria" panose="02040503050406030204" pitchFamily="18" charset="0"/>
              </a:rPr>
              <a:t>CD3</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 T cell gene expression libraries were sequenced on the Illumina </a:t>
            </a:r>
            <a:r>
              <a:rPr lang="en-US" b="0" i="0" u="none" strike="noStrike" dirty="0" err="1">
                <a:solidFill>
                  <a:srgbClr val="212121"/>
                </a:solidFill>
                <a:effectLst/>
                <a:latin typeface="Cambria" panose="02040503050406030204" pitchFamily="18" charset="0"/>
              </a:rPr>
              <a:t>HiSeq</a:t>
            </a:r>
            <a:r>
              <a:rPr lang="en-US" b="0" i="0" u="none" strike="noStrike" dirty="0">
                <a:solidFill>
                  <a:srgbClr val="212121"/>
                </a:solidFill>
                <a:effectLst/>
                <a:latin typeface="Cambria" panose="02040503050406030204" pitchFamily="18" charset="0"/>
              </a:rPr>
              <a:t> 4000 platform with 150 bp paired-end read configuration. CD45+ MNC libraries were sequenced either on the Illumina </a:t>
            </a:r>
            <a:r>
              <a:rPr lang="en-US" b="0" i="0" u="none" strike="noStrike" dirty="0" err="1">
                <a:solidFill>
                  <a:srgbClr val="212121"/>
                </a:solidFill>
                <a:effectLst/>
                <a:latin typeface="Cambria" panose="02040503050406030204" pitchFamily="18" charset="0"/>
              </a:rPr>
              <a:t>HiSeq</a:t>
            </a:r>
            <a:r>
              <a:rPr lang="en-US" b="0" i="0" u="none" strike="noStrike" dirty="0">
                <a:solidFill>
                  <a:srgbClr val="212121"/>
                </a:solidFill>
                <a:effectLst/>
                <a:latin typeface="Cambria" panose="02040503050406030204" pitchFamily="18" charset="0"/>
              </a:rPr>
              <a:t> 4000 platform with 150 bp paired-end read configuration or the </a:t>
            </a:r>
            <a:r>
              <a:rPr lang="en-US" b="0" i="0" u="none" strike="noStrike" dirty="0" err="1">
                <a:solidFill>
                  <a:srgbClr val="212121"/>
                </a:solidFill>
                <a:effectLst/>
                <a:latin typeface="Cambria" panose="02040503050406030204" pitchFamily="18" charset="0"/>
              </a:rPr>
              <a:t>HisSeq</a:t>
            </a:r>
            <a:r>
              <a:rPr lang="en-US" b="0" i="0" u="none" strike="noStrike" dirty="0">
                <a:solidFill>
                  <a:srgbClr val="212121"/>
                </a:solidFill>
                <a:effectLst/>
                <a:latin typeface="Cambria" panose="02040503050406030204" pitchFamily="18" charset="0"/>
              </a:rPr>
              <a:t> 2500 platform on rapid run mode. We obtained &gt;30,000 reads per cell for all samples, which was particularly important with CD45+ libraries for sufficient sampling of non-immunoglobulin genes given the high plasma B cell count. TCR V(D)J libraries were sequenced on the Illumina </a:t>
            </a:r>
            <a:r>
              <a:rPr lang="en-US" b="0" i="0" u="none" strike="noStrike" dirty="0" err="1">
                <a:solidFill>
                  <a:srgbClr val="212121"/>
                </a:solidFill>
                <a:effectLst/>
                <a:latin typeface="Cambria" panose="02040503050406030204" pitchFamily="18" charset="0"/>
              </a:rPr>
              <a:t>MiSeq</a:t>
            </a:r>
            <a:r>
              <a:rPr lang="en-US" b="0" i="0" u="none" strike="noStrike" dirty="0">
                <a:solidFill>
                  <a:srgbClr val="212121"/>
                </a:solidFill>
                <a:effectLst/>
                <a:latin typeface="Cambria" panose="02040503050406030204" pitchFamily="18" charset="0"/>
              </a:rPr>
              <a:t> (V2 </a:t>
            </a:r>
            <a:r>
              <a:rPr lang="en-US" b="0" i="0" u="none" strike="noStrike" dirty="0" err="1">
                <a:solidFill>
                  <a:srgbClr val="212121"/>
                </a:solidFill>
                <a:effectLst/>
                <a:latin typeface="Cambria" panose="02040503050406030204" pitchFamily="18" charset="0"/>
              </a:rPr>
              <a:t>flowcell</a:t>
            </a:r>
            <a:r>
              <a:rPr lang="en-US" b="0" i="0" u="none" strike="noStrike" dirty="0">
                <a:solidFill>
                  <a:srgbClr val="212121"/>
                </a:solidFill>
                <a:effectLst/>
                <a:latin typeface="Cambria" panose="02040503050406030204" pitchFamily="18" charset="0"/>
              </a:rPr>
              <a:t>), </a:t>
            </a:r>
            <a:r>
              <a:rPr lang="en-US" b="0" i="0" u="none" strike="noStrike" dirty="0" err="1">
                <a:solidFill>
                  <a:srgbClr val="212121"/>
                </a:solidFill>
                <a:effectLst/>
                <a:latin typeface="Cambria" panose="02040503050406030204" pitchFamily="18" charset="0"/>
              </a:rPr>
              <a:t>HiSeq</a:t>
            </a:r>
            <a:r>
              <a:rPr lang="en-US" b="0" i="0" u="none" strike="noStrike" dirty="0">
                <a:solidFill>
                  <a:srgbClr val="212121"/>
                </a:solidFill>
                <a:effectLst/>
                <a:latin typeface="Cambria" panose="02040503050406030204" pitchFamily="18" charset="0"/>
              </a:rPr>
              <a:t> 2500, or </a:t>
            </a:r>
            <a:r>
              <a:rPr lang="en-US" b="0" i="0" u="none" strike="noStrike" dirty="0" err="1">
                <a:solidFill>
                  <a:srgbClr val="212121"/>
                </a:solidFill>
                <a:effectLst/>
                <a:latin typeface="Cambria" panose="02040503050406030204" pitchFamily="18" charset="0"/>
              </a:rPr>
              <a:t>HiSeq</a:t>
            </a:r>
            <a:r>
              <a:rPr lang="en-US" b="0" i="0" u="none" strike="noStrike" dirty="0">
                <a:solidFill>
                  <a:srgbClr val="212121"/>
                </a:solidFill>
                <a:effectLst/>
                <a:latin typeface="Cambria" panose="02040503050406030204" pitchFamily="18" charset="0"/>
              </a:rPr>
              <a:t> 4000 platform, all on 150 bp paired-end read configuration.</a:t>
            </a:r>
          </a:p>
          <a:p>
            <a:endParaRPr lang="en-US" dirty="0"/>
          </a:p>
          <a:p>
            <a:r>
              <a:rPr lang="en-US" dirty="0"/>
              <a:t>Cell mapping: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dvPSA183"/>
              </a:rPr>
              <a:t>We used two complementary approaches to annotate the identities of different cell clusters: (1) we checked whether the well-studied marker genes of different immune cell types were in the top rank of differential expressed genes of query cluster and then assigned the most likely identity for each cell cluster; (2) applied an unbiased cell type recognition method named </a:t>
            </a:r>
            <a:r>
              <a:rPr lang="en-US" sz="1800" dirty="0" err="1">
                <a:effectLst/>
                <a:latin typeface="AdvPSA183"/>
              </a:rPr>
              <a:t>SingleR</a:t>
            </a:r>
            <a:r>
              <a:rPr lang="en-US" sz="1800" dirty="0">
                <a:effectLst/>
                <a:latin typeface="AdvPSA183"/>
              </a:rPr>
              <a:t> (v0.99.10, R package) (Aran et al., 2019), which leverages reference transcriptomic datasets of known cell types for annotation (Martin et al., 2019; </a:t>
            </a:r>
            <a:r>
              <a:rPr lang="en-US" sz="1800" dirty="0" err="1">
                <a:effectLst/>
                <a:latin typeface="AdvPSA183"/>
              </a:rPr>
              <a:t>Smillie</a:t>
            </a:r>
            <a:r>
              <a:rPr lang="en-US" sz="1800" dirty="0">
                <a:effectLst/>
                <a:latin typeface="AdvPSA183"/>
              </a:rPr>
              <a:t> et al., 2019). We first applied </a:t>
            </a:r>
            <a:r>
              <a:rPr lang="en-US" sz="1800" dirty="0" err="1">
                <a:effectLst/>
                <a:latin typeface="AdvPSA183"/>
              </a:rPr>
              <a:t>SingleR</a:t>
            </a:r>
            <a:r>
              <a:rPr lang="en-US" sz="1800" dirty="0">
                <a:effectLst/>
                <a:latin typeface="AdvPSA183"/>
              </a:rPr>
              <a:t> to determine if the predicted annotations for a query cluster based on different reference datasets were consistent, and then assigned this cluster as the predicted cell type annotation; alternatively, we checked which genes were in the top rank of differentially expressed gene list of this cluster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000000"/>
                </a:solidFill>
                <a:effectLst/>
                <a:latin typeface="Arial" panose="020B0604020202020204" pitchFamily="34" charset="0"/>
              </a:rPr>
              <a:t>More CTLA-4 blockade it seems</a:t>
            </a:r>
            <a:endParaRPr lang="en-US" dirty="0"/>
          </a:p>
          <a:p>
            <a:endParaRPr lang="en-US" dirty="0"/>
          </a:p>
          <a:p>
            <a:r>
              <a:rPr lang="en-US" dirty="0"/>
              <a:t>Time on ICI: </a:t>
            </a:r>
          </a:p>
          <a:p>
            <a:r>
              <a:rPr lang="en-US" dirty="0"/>
              <a:t>most ~1-2 treatment cycles</a:t>
            </a:r>
          </a:p>
          <a:p>
            <a:r>
              <a:rPr lang="en-US" dirty="0"/>
              <a:t>~1 month from treatment start before symptoms</a:t>
            </a:r>
          </a:p>
          <a:p>
            <a:r>
              <a:rPr lang="en-US" dirty="0"/>
              <a:t>~2 weeks from treatment end before symptoms</a:t>
            </a:r>
          </a:p>
          <a:p>
            <a:r>
              <a:rPr lang="en-US" dirty="0"/>
              <a:t>~ few days after symptoms before endoscopy</a:t>
            </a:r>
          </a:p>
        </p:txBody>
      </p:sp>
      <p:sp>
        <p:nvSpPr>
          <p:cNvPr id="4" name="Slide Number Placeholder 3"/>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3010699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54E56-523F-60DD-2AAA-716DFE2CE9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B7A2F7-1B57-8318-5920-0C2F611109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939835-17E4-FDE8-EF27-F66BF38DC4C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1F1F1F"/>
              </a:solidFill>
              <a:effectLst/>
              <a:latin typeface="ElsevierGulliver"/>
            </a:endParaRPr>
          </a:p>
        </p:txBody>
      </p:sp>
      <p:sp>
        <p:nvSpPr>
          <p:cNvPr id="4" name="Slide Number Placeholder 3">
            <a:extLst>
              <a:ext uri="{FF2B5EF4-FFF2-40B4-BE49-F238E27FC236}">
                <a16:creationId xmlns:a16="http://schemas.microsoft.com/office/drawing/2014/main" id="{449E9014-EBF5-56B0-CEFA-D8E1DDEE324B}"/>
              </a:ext>
            </a:extLst>
          </p:cNvPr>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1822905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FE76B-7C8E-6236-A6EA-8008007EAC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DA8FEE-AC6F-95EE-1A11-C7001DD2D4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FAE695-0E78-FBF2-5E5B-0679C2EBFCE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MT"/>
              </a:rPr>
              <a:t>biopsies for this study were taken from the descending colon, sigmoid, and rectum and analyzed together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MT"/>
              </a:rPr>
              <a:t>most patients on ICI therapy had melanoma or lung cancer, were treated with PD-1 blockade (either as monotherapy or in combination with anti- CTLA-4), and were biopsied within two weeks of symptom onset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MT"/>
              </a:rPr>
              <a:t>of the 8 control patients on ICI therapy, 4 had ICI-related gastritis and/or enteritis with sparing of the colon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MT"/>
              </a:rPr>
              <a:t>used canonical genes to group immune cells into broad cell types including B cells (</a:t>
            </a:r>
            <a:r>
              <a:rPr lang="en-US" sz="1800" i="1" dirty="0">
                <a:effectLst/>
                <a:latin typeface="Arial" panose="020B0604020202020204" pitchFamily="34" charset="0"/>
              </a:rPr>
              <a:t>MS4A1</a:t>
            </a:r>
            <a:r>
              <a:rPr lang="en-US" sz="1800" dirty="0">
                <a:effectLst/>
                <a:latin typeface="ArialMT"/>
              </a:rPr>
              <a:t>, </a:t>
            </a:r>
            <a:r>
              <a:rPr lang="en-US" sz="1800" i="1" dirty="0">
                <a:effectLst/>
                <a:latin typeface="Arial" panose="020B0604020202020204" pitchFamily="34" charset="0"/>
              </a:rPr>
              <a:t>JCHAIN</a:t>
            </a:r>
            <a:r>
              <a:rPr lang="en-US" sz="1800" dirty="0">
                <a:effectLst/>
                <a:latin typeface="ArialMT"/>
              </a:rPr>
              <a:t>), T cells (</a:t>
            </a:r>
            <a:r>
              <a:rPr lang="en-US" sz="1800" i="1" dirty="0">
                <a:effectLst/>
                <a:latin typeface="Arial" panose="020B0604020202020204" pitchFamily="34" charset="0"/>
              </a:rPr>
              <a:t>CD3D, CD8A, CD4</a:t>
            </a:r>
            <a:r>
              <a:rPr lang="en-US" sz="1800" dirty="0">
                <a:effectLst/>
                <a:latin typeface="ArialMT"/>
              </a:rPr>
              <a:t>), and myeloid cells (</a:t>
            </a:r>
            <a:r>
              <a:rPr lang="en-US" sz="1800" i="1" dirty="0">
                <a:effectLst/>
                <a:latin typeface="Arial" panose="020B0604020202020204" pitchFamily="34" charset="0"/>
              </a:rPr>
              <a:t>LYZ</a:t>
            </a:r>
            <a:r>
              <a:rPr lang="en-US" sz="1800" dirty="0">
                <a:effectLst/>
                <a:latin typeface="ArialMT"/>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MT"/>
              </a:rPr>
              <a:t>HC and ICI no colitis aggregated together for all remaining analyses (didn’t see big differences between them)</a:t>
            </a:r>
            <a:endParaRPr lang="en-US" dirty="0"/>
          </a:p>
        </p:txBody>
      </p:sp>
      <p:sp>
        <p:nvSpPr>
          <p:cNvPr id="4" name="Slide Number Placeholder 3">
            <a:extLst>
              <a:ext uri="{FF2B5EF4-FFF2-40B4-BE49-F238E27FC236}">
                <a16:creationId xmlns:a16="http://schemas.microsoft.com/office/drawing/2014/main" id="{4FC94545-0414-F811-D296-9820C43F4743}"/>
              </a:ext>
            </a:extLst>
          </p:cNvPr>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1286171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FE76B-7C8E-6236-A6EA-8008007EAC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DA8FEE-AC6F-95EE-1A11-C7001DD2D4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FAE695-0E78-FBF2-5E5B-0679C2EBFCE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MT"/>
              </a:rPr>
              <a:t>HC and ICI no colitis aggregated together for all remaining analyses (didn’t see big differences between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ArialMT"/>
              </a:rPr>
              <a:t>Tregs up</a:t>
            </a:r>
          </a:p>
        </p:txBody>
      </p:sp>
      <p:sp>
        <p:nvSpPr>
          <p:cNvPr id="4" name="Slide Number Placeholder 3">
            <a:extLst>
              <a:ext uri="{FF2B5EF4-FFF2-40B4-BE49-F238E27FC236}">
                <a16:creationId xmlns:a16="http://schemas.microsoft.com/office/drawing/2014/main" id="{4FC94545-0414-F811-D296-9820C43F4743}"/>
              </a:ext>
            </a:extLst>
          </p:cNvPr>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3370983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3/12/24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3/12/24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3/12/24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3/12/24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3/12/24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3/12/24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3/12/24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3/12/24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3/12/24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3/12/24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3/12/24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3/12/24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7.png"/><Relationship Id="rId4" Type="http://schemas.openxmlformats.org/officeDocument/2006/relationships/image" Target="../media/image1.png"/><Relationship Id="rId9"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a:xfrm>
            <a:off x="1524000" y="1505137"/>
            <a:ext cx="9144000" cy="2387600"/>
          </a:xfrm>
        </p:spPr>
        <p:txBody>
          <a:bodyPr>
            <a:normAutofit/>
          </a:bodyPr>
          <a:lstStyle/>
          <a:p>
            <a:r>
              <a:rPr lang="en-US" sz="4400" dirty="0"/>
              <a:t>NCI update: ICB-induced T cell proliferation &amp; </a:t>
            </a:r>
            <a:r>
              <a:rPr lang="en-US" sz="4400" dirty="0" err="1"/>
              <a:t>irAE</a:t>
            </a:r>
            <a:r>
              <a:rPr lang="en-US" sz="4400" dirty="0"/>
              <a:t> development</a:t>
            </a:r>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a:xfrm>
            <a:off x="1524000" y="3984812"/>
            <a:ext cx="9144000" cy="1655762"/>
          </a:xfrm>
        </p:spPr>
        <p:txBody>
          <a:bodyPr/>
          <a:lstStyle/>
          <a:p>
            <a:r>
              <a:rPr lang="en-US" dirty="0"/>
              <a:t>3 14 2024</a:t>
            </a:r>
          </a:p>
          <a:p>
            <a:r>
              <a:rPr lang="en-US" dirty="0"/>
              <a:t>Ty Bottorff – Bioinformatics postdoc</a:t>
            </a:r>
          </a:p>
          <a:p>
            <a:r>
              <a:rPr lang="en-US" dirty="0" err="1"/>
              <a:t>Linsley</a:t>
            </a:r>
            <a:r>
              <a:rPr lang="en-US" dirty="0"/>
              <a:t> lab</a:t>
            </a:r>
          </a:p>
        </p:txBody>
      </p:sp>
    </p:spTree>
    <p:extLst>
      <p:ext uri="{BB962C8B-B14F-4D97-AF65-F5344CB8AC3E}">
        <p14:creationId xmlns:p14="http://schemas.microsoft.com/office/powerpoint/2010/main" val="39223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Methods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5064760" cy="4583112"/>
          </a:xfrm>
        </p:spPr>
        <p:txBody>
          <a:bodyPr>
            <a:normAutofit fontScale="92500"/>
          </a:bodyPr>
          <a:lstStyle/>
          <a:p>
            <a:pPr marL="514350" indent="-514350">
              <a:buFont typeface="+mj-lt"/>
              <a:buAutoNum type="arabicPeriod"/>
            </a:pPr>
            <a:r>
              <a:rPr lang="en-US" dirty="0"/>
              <a:t>Quality control</a:t>
            </a:r>
          </a:p>
          <a:p>
            <a:pPr marL="514350" indent="-514350">
              <a:buFont typeface="+mj-lt"/>
              <a:buAutoNum type="arabicPeriod"/>
            </a:pPr>
            <a:r>
              <a:rPr lang="en-US" dirty="0"/>
              <a:t>Data normalization</a:t>
            </a:r>
          </a:p>
          <a:p>
            <a:pPr marL="514350" indent="-514350">
              <a:buFont typeface="+mj-lt"/>
              <a:buAutoNum type="arabicPeriod"/>
            </a:pPr>
            <a:r>
              <a:rPr lang="en-US" dirty="0"/>
              <a:t>Highly variable feature selection</a:t>
            </a:r>
          </a:p>
          <a:p>
            <a:pPr marL="514350" indent="-514350">
              <a:buFont typeface="+mj-lt"/>
              <a:buAutoNum type="arabicPeriod"/>
            </a:pPr>
            <a:r>
              <a:rPr lang="en-US" dirty="0"/>
              <a:t>Data scaling</a:t>
            </a:r>
          </a:p>
          <a:p>
            <a:pPr marL="514350" indent="-514350">
              <a:buFont typeface="+mj-lt"/>
              <a:buAutoNum type="arabicPeriod"/>
            </a:pPr>
            <a:r>
              <a:rPr lang="en-US" dirty="0"/>
              <a:t>Dimensional reduction</a:t>
            </a:r>
          </a:p>
          <a:p>
            <a:pPr marL="514350" indent="-514350">
              <a:buFont typeface="+mj-lt"/>
              <a:buAutoNum type="arabicPeriod"/>
            </a:pPr>
            <a:r>
              <a:rPr lang="en-US" dirty="0"/>
              <a:t>Clustering of cells</a:t>
            </a:r>
          </a:p>
          <a:p>
            <a:pPr marL="514350" indent="-514350">
              <a:buFont typeface="+mj-lt"/>
              <a:buAutoNum type="arabicPeriod"/>
            </a:pPr>
            <a:r>
              <a:rPr lang="en-US" dirty="0"/>
              <a:t>Reference map clusters to identify cell (sub)types</a:t>
            </a:r>
          </a:p>
          <a:p>
            <a:pPr marL="514350" indent="-514350">
              <a:buFont typeface="+mj-lt"/>
              <a:buAutoNum type="arabicPeriod"/>
            </a:pPr>
            <a:r>
              <a:rPr lang="en-US" dirty="0"/>
              <a:t>Remove non-T cells, repeat steps 5-7</a:t>
            </a:r>
          </a:p>
        </p:txBody>
      </p:sp>
      <p:pic>
        <p:nvPicPr>
          <p:cNvPr id="10" name="Picture 9">
            <a:extLst>
              <a:ext uri="{FF2B5EF4-FFF2-40B4-BE49-F238E27FC236}">
                <a16:creationId xmlns:a16="http://schemas.microsoft.com/office/drawing/2014/main" id="{9AB34D24-268F-04BD-2CBA-8F05A248CE89}"/>
              </a:ext>
            </a:extLst>
          </p:cNvPr>
          <p:cNvPicPr>
            <a:picLocks noChangeAspect="1"/>
          </p:cNvPicPr>
          <p:nvPr/>
        </p:nvPicPr>
        <p:blipFill>
          <a:blip r:embed="rId3"/>
          <a:stretch>
            <a:fillRect/>
          </a:stretch>
        </p:blipFill>
        <p:spPr>
          <a:xfrm>
            <a:off x="6517938" y="418125"/>
            <a:ext cx="4660488" cy="2813505"/>
          </a:xfrm>
          <a:prstGeom prst="rect">
            <a:avLst/>
          </a:prstGeom>
        </p:spPr>
      </p:pic>
      <p:sp>
        <p:nvSpPr>
          <p:cNvPr id="11" name="Rectangle 10">
            <a:extLst>
              <a:ext uri="{FF2B5EF4-FFF2-40B4-BE49-F238E27FC236}">
                <a16:creationId xmlns:a16="http://schemas.microsoft.com/office/drawing/2014/main" id="{639D1EB6-54E2-FF2B-D0A2-B63DD5BA5787}"/>
              </a:ext>
            </a:extLst>
          </p:cNvPr>
          <p:cNvSpPr/>
          <p:nvPr/>
        </p:nvSpPr>
        <p:spPr>
          <a:xfrm>
            <a:off x="8022899" y="203375"/>
            <a:ext cx="2054837" cy="5299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Patient ID</a:t>
            </a:r>
          </a:p>
        </p:txBody>
      </p:sp>
      <p:sp>
        <p:nvSpPr>
          <p:cNvPr id="13" name="TextBox 12">
            <a:extLst>
              <a:ext uri="{FF2B5EF4-FFF2-40B4-BE49-F238E27FC236}">
                <a16:creationId xmlns:a16="http://schemas.microsoft.com/office/drawing/2014/main" id="{79DE9861-7EE7-F7DB-87CE-6A8CAC526818}"/>
              </a:ext>
            </a:extLst>
          </p:cNvPr>
          <p:cNvSpPr txBox="1"/>
          <p:nvPr/>
        </p:nvSpPr>
        <p:spPr>
          <a:xfrm>
            <a:off x="9769136" y="6488668"/>
            <a:ext cx="6192520" cy="369332"/>
          </a:xfrm>
          <a:prstGeom prst="rect">
            <a:avLst/>
          </a:prstGeom>
          <a:noFill/>
        </p:spPr>
        <p:txBody>
          <a:bodyPr wrap="square">
            <a:spAutoFit/>
          </a:bodyPr>
          <a:lstStyle/>
          <a:p>
            <a:r>
              <a:rPr lang="en-US" dirty="0" err="1"/>
              <a:t>Luoma</a:t>
            </a:r>
            <a:r>
              <a:rPr lang="en-US" dirty="0"/>
              <a:t> et al. (2020), </a:t>
            </a:r>
            <a:r>
              <a:rPr lang="en-US" i="1" dirty="0"/>
              <a:t>Cell</a:t>
            </a:r>
            <a:endParaRPr lang="en-US" dirty="0"/>
          </a:p>
        </p:txBody>
      </p:sp>
      <p:pic>
        <p:nvPicPr>
          <p:cNvPr id="14" name="Picture 13">
            <a:extLst>
              <a:ext uri="{FF2B5EF4-FFF2-40B4-BE49-F238E27FC236}">
                <a16:creationId xmlns:a16="http://schemas.microsoft.com/office/drawing/2014/main" id="{1138EEB6-0156-660E-06DB-9AF99F1D1832}"/>
              </a:ext>
            </a:extLst>
          </p:cNvPr>
          <p:cNvPicPr>
            <a:picLocks noChangeAspect="1"/>
          </p:cNvPicPr>
          <p:nvPr/>
        </p:nvPicPr>
        <p:blipFill>
          <a:blip r:embed="rId4"/>
          <a:stretch>
            <a:fillRect/>
          </a:stretch>
        </p:blipFill>
        <p:spPr>
          <a:xfrm>
            <a:off x="6321583" y="3139440"/>
            <a:ext cx="4856843" cy="2962179"/>
          </a:xfrm>
          <a:prstGeom prst="rect">
            <a:avLst/>
          </a:prstGeom>
        </p:spPr>
      </p:pic>
      <p:sp>
        <p:nvSpPr>
          <p:cNvPr id="16" name="TextBox 15">
            <a:extLst>
              <a:ext uri="{FF2B5EF4-FFF2-40B4-BE49-F238E27FC236}">
                <a16:creationId xmlns:a16="http://schemas.microsoft.com/office/drawing/2014/main" id="{58896D89-E8AA-1C0E-D0A6-69686D48B3A0}"/>
              </a:ext>
            </a:extLst>
          </p:cNvPr>
          <p:cNvSpPr txBox="1"/>
          <p:nvPr/>
        </p:nvSpPr>
        <p:spPr>
          <a:xfrm>
            <a:off x="6517937" y="6079609"/>
            <a:ext cx="5064760" cy="369332"/>
          </a:xfrm>
          <a:prstGeom prst="rect">
            <a:avLst/>
          </a:prstGeom>
          <a:noFill/>
        </p:spPr>
        <p:txBody>
          <a:bodyPr wrap="square" rtlCol="0">
            <a:spAutoFit/>
          </a:bodyPr>
          <a:lstStyle/>
          <a:p>
            <a:r>
              <a:rPr lang="en-US" dirty="0"/>
              <a:t>CD69, CD49a, CD101, CD103 markers used for </a:t>
            </a:r>
            <a:r>
              <a:rPr lang="en-US" dirty="0" err="1"/>
              <a:t>Trms</a:t>
            </a:r>
            <a:endParaRPr lang="en-US" dirty="0"/>
          </a:p>
        </p:txBody>
      </p:sp>
    </p:spTree>
    <p:extLst>
      <p:ext uri="{BB962C8B-B14F-4D97-AF65-F5344CB8AC3E}">
        <p14:creationId xmlns:p14="http://schemas.microsoft.com/office/powerpoint/2010/main" val="2051757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14292-DD99-A9DF-44C1-EDBF74A65A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DFD031-292A-A7C7-7247-67B95C775691}"/>
              </a:ext>
            </a:extLst>
          </p:cNvPr>
          <p:cNvSpPr>
            <a:spLocks noGrp="1"/>
          </p:cNvSpPr>
          <p:nvPr>
            <p:ph type="title"/>
          </p:nvPr>
        </p:nvSpPr>
        <p:spPr>
          <a:xfrm>
            <a:off x="838200" y="593725"/>
            <a:ext cx="10515600" cy="1325563"/>
          </a:xfrm>
        </p:spPr>
        <p:txBody>
          <a:bodyPr>
            <a:normAutofit/>
          </a:bodyPr>
          <a:lstStyle/>
          <a:p>
            <a:r>
              <a:rPr lang="en-US" sz="3600" dirty="0"/>
              <a:t>More proliferating CD4s and fewer CD4 TEMs in colitis tissue, ~consistent across two colitis datasets</a:t>
            </a:r>
            <a:endParaRPr lang="en-US" dirty="0"/>
          </a:p>
        </p:txBody>
      </p:sp>
      <p:sp>
        <p:nvSpPr>
          <p:cNvPr id="6" name="TextBox 5">
            <a:extLst>
              <a:ext uri="{FF2B5EF4-FFF2-40B4-BE49-F238E27FC236}">
                <a16:creationId xmlns:a16="http://schemas.microsoft.com/office/drawing/2014/main" id="{4196B67E-D9F0-7AB3-E1BD-A3390F9B70FE}"/>
              </a:ext>
            </a:extLst>
          </p:cNvPr>
          <p:cNvSpPr txBox="1"/>
          <p:nvPr/>
        </p:nvSpPr>
        <p:spPr>
          <a:xfrm>
            <a:off x="3189744" y="6509843"/>
            <a:ext cx="5248553"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1e-2;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0.05</a:t>
            </a:r>
            <a:endParaRPr lang="en-US" b="0" i="0" u="none" strike="noStrike" dirty="0">
              <a:solidFill>
                <a:srgbClr val="212121"/>
              </a:solidFill>
              <a:effectLst/>
              <a:latin typeface="Cambria" panose="02040503050406030204" pitchFamily="18" charset="0"/>
            </a:endParaRPr>
          </a:p>
        </p:txBody>
      </p:sp>
      <p:pic>
        <p:nvPicPr>
          <p:cNvPr id="20" name="Picture 19">
            <a:extLst>
              <a:ext uri="{FF2B5EF4-FFF2-40B4-BE49-F238E27FC236}">
                <a16:creationId xmlns:a16="http://schemas.microsoft.com/office/drawing/2014/main" id="{A9C141FA-7110-FFD1-FD51-C4C395D94DCB}"/>
              </a:ext>
            </a:extLst>
          </p:cNvPr>
          <p:cNvPicPr>
            <a:picLocks noChangeAspect="1"/>
          </p:cNvPicPr>
          <p:nvPr/>
        </p:nvPicPr>
        <p:blipFill>
          <a:blip r:embed="rId3"/>
          <a:stretch>
            <a:fillRect/>
          </a:stretch>
        </p:blipFill>
        <p:spPr>
          <a:xfrm>
            <a:off x="34808" y="2509914"/>
            <a:ext cx="5904370" cy="3539144"/>
          </a:xfrm>
          <a:prstGeom prst="rect">
            <a:avLst/>
          </a:prstGeom>
        </p:spPr>
      </p:pic>
      <p:sp>
        <p:nvSpPr>
          <p:cNvPr id="22" name="TextBox 21">
            <a:extLst>
              <a:ext uri="{FF2B5EF4-FFF2-40B4-BE49-F238E27FC236}">
                <a16:creationId xmlns:a16="http://schemas.microsoft.com/office/drawing/2014/main" id="{29CBB43E-907B-E261-97EF-D512F312CF5A}"/>
              </a:ext>
            </a:extLst>
          </p:cNvPr>
          <p:cNvSpPr txBox="1"/>
          <p:nvPr/>
        </p:nvSpPr>
        <p:spPr>
          <a:xfrm>
            <a:off x="1166648" y="2837791"/>
            <a:ext cx="415498" cy="369332"/>
          </a:xfrm>
          <a:prstGeom prst="rect">
            <a:avLst/>
          </a:prstGeom>
          <a:noFill/>
        </p:spPr>
        <p:txBody>
          <a:bodyPr wrap="none" rtlCol="0">
            <a:spAutoFit/>
          </a:bodyPr>
          <a:lstStyle/>
          <a:p>
            <a:r>
              <a:rPr lang="en-US" dirty="0"/>
              <a:t>**</a:t>
            </a:r>
          </a:p>
        </p:txBody>
      </p:sp>
      <p:sp>
        <p:nvSpPr>
          <p:cNvPr id="23" name="TextBox 22">
            <a:extLst>
              <a:ext uri="{FF2B5EF4-FFF2-40B4-BE49-F238E27FC236}">
                <a16:creationId xmlns:a16="http://schemas.microsoft.com/office/drawing/2014/main" id="{81805DFF-6FDF-27F1-265A-262BFEC70912}"/>
              </a:ext>
            </a:extLst>
          </p:cNvPr>
          <p:cNvSpPr txBox="1"/>
          <p:nvPr/>
        </p:nvSpPr>
        <p:spPr>
          <a:xfrm>
            <a:off x="1970690" y="2837791"/>
            <a:ext cx="415498" cy="369332"/>
          </a:xfrm>
          <a:prstGeom prst="rect">
            <a:avLst/>
          </a:prstGeom>
          <a:noFill/>
        </p:spPr>
        <p:txBody>
          <a:bodyPr wrap="none" rtlCol="0">
            <a:spAutoFit/>
          </a:bodyPr>
          <a:lstStyle/>
          <a:p>
            <a:r>
              <a:rPr lang="en-US" dirty="0"/>
              <a:t>**</a:t>
            </a:r>
          </a:p>
        </p:txBody>
      </p:sp>
      <p:sp>
        <p:nvSpPr>
          <p:cNvPr id="24" name="TextBox 23">
            <a:extLst>
              <a:ext uri="{FF2B5EF4-FFF2-40B4-BE49-F238E27FC236}">
                <a16:creationId xmlns:a16="http://schemas.microsoft.com/office/drawing/2014/main" id="{483E11FF-D19C-1FBC-B0FC-9D33C6994604}"/>
              </a:ext>
            </a:extLst>
          </p:cNvPr>
          <p:cNvSpPr txBox="1"/>
          <p:nvPr/>
        </p:nvSpPr>
        <p:spPr>
          <a:xfrm>
            <a:off x="2753194" y="2837791"/>
            <a:ext cx="415498" cy="369332"/>
          </a:xfrm>
          <a:prstGeom prst="rect">
            <a:avLst/>
          </a:prstGeom>
          <a:noFill/>
        </p:spPr>
        <p:txBody>
          <a:bodyPr wrap="none" rtlCol="0">
            <a:spAutoFit/>
          </a:bodyPr>
          <a:lstStyle/>
          <a:p>
            <a:r>
              <a:rPr lang="en-US" dirty="0"/>
              <a:t>**</a:t>
            </a:r>
          </a:p>
        </p:txBody>
      </p:sp>
      <p:sp>
        <p:nvSpPr>
          <p:cNvPr id="25" name="TextBox 24">
            <a:extLst>
              <a:ext uri="{FF2B5EF4-FFF2-40B4-BE49-F238E27FC236}">
                <a16:creationId xmlns:a16="http://schemas.microsoft.com/office/drawing/2014/main" id="{AC6C53E8-ACCF-7DD2-9DE0-68B168E2F2BF}"/>
              </a:ext>
            </a:extLst>
          </p:cNvPr>
          <p:cNvSpPr txBox="1"/>
          <p:nvPr/>
        </p:nvSpPr>
        <p:spPr>
          <a:xfrm>
            <a:off x="3572302" y="2830193"/>
            <a:ext cx="300082" cy="369332"/>
          </a:xfrm>
          <a:prstGeom prst="rect">
            <a:avLst/>
          </a:prstGeom>
          <a:noFill/>
        </p:spPr>
        <p:txBody>
          <a:bodyPr wrap="none" rtlCol="0">
            <a:spAutoFit/>
          </a:bodyPr>
          <a:lstStyle/>
          <a:p>
            <a:r>
              <a:rPr lang="en-US" dirty="0"/>
              <a:t>*</a:t>
            </a:r>
          </a:p>
        </p:txBody>
      </p:sp>
      <p:pic>
        <p:nvPicPr>
          <p:cNvPr id="26" name="Picture 25">
            <a:extLst>
              <a:ext uri="{FF2B5EF4-FFF2-40B4-BE49-F238E27FC236}">
                <a16:creationId xmlns:a16="http://schemas.microsoft.com/office/drawing/2014/main" id="{C576F465-ECA9-255D-8F8B-37DCA7DCBF5B}"/>
              </a:ext>
            </a:extLst>
          </p:cNvPr>
          <p:cNvPicPr>
            <a:picLocks noChangeAspect="1"/>
          </p:cNvPicPr>
          <p:nvPr/>
        </p:nvPicPr>
        <p:blipFill>
          <a:blip r:embed="rId4"/>
          <a:stretch>
            <a:fillRect/>
          </a:stretch>
        </p:blipFill>
        <p:spPr>
          <a:xfrm>
            <a:off x="6252824" y="2513717"/>
            <a:ext cx="5711577" cy="3535341"/>
          </a:xfrm>
          <a:prstGeom prst="rect">
            <a:avLst/>
          </a:prstGeom>
        </p:spPr>
      </p:pic>
      <p:sp>
        <p:nvSpPr>
          <p:cNvPr id="27" name="TextBox 26">
            <a:extLst>
              <a:ext uri="{FF2B5EF4-FFF2-40B4-BE49-F238E27FC236}">
                <a16:creationId xmlns:a16="http://schemas.microsoft.com/office/drawing/2014/main" id="{0B27FA97-BA82-0AC4-CF0B-E1F9C85B7296}"/>
              </a:ext>
            </a:extLst>
          </p:cNvPr>
          <p:cNvSpPr txBox="1"/>
          <p:nvPr/>
        </p:nvSpPr>
        <p:spPr>
          <a:xfrm>
            <a:off x="1784018" y="2165548"/>
            <a:ext cx="1938351" cy="369332"/>
          </a:xfrm>
          <a:prstGeom prst="rect">
            <a:avLst/>
          </a:prstGeom>
          <a:noFill/>
        </p:spPr>
        <p:txBody>
          <a:bodyPr wrap="none" rtlCol="0">
            <a:spAutoFit/>
          </a:bodyPr>
          <a:lstStyle/>
          <a:p>
            <a:r>
              <a:rPr lang="en-US" dirty="0" err="1"/>
              <a:t>Luoma</a:t>
            </a:r>
            <a:r>
              <a:rPr lang="en-US" dirty="0"/>
              <a:t> (2020), </a:t>
            </a:r>
            <a:r>
              <a:rPr lang="en-US" i="1" dirty="0"/>
              <a:t>Cell</a:t>
            </a:r>
          </a:p>
        </p:txBody>
      </p:sp>
      <p:sp>
        <p:nvSpPr>
          <p:cNvPr id="28" name="TextBox 27">
            <a:extLst>
              <a:ext uri="{FF2B5EF4-FFF2-40B4-BE49-F238E27FC236}">
                <a16:creationId xmlns:a16="http://schemas.microsoft.com/office/drawing/2014/main" id="{4EFC5B31-48A5-CA5E-3824-A64E776FA952}"/>
              </a:ext>
            </a:extLst>
          </p:cNvPr>
          <p:cNvSpPr txBox="1"/>
          <p:nvPr/>
        </p:nvSpPr>
        <p:spPr>
          <a:xfrm>
            <a:off x="8028286" y="2206674"/>
            <a:ext cx="2375971" cy="369332"/>
          </a:xfrm>
          <a:prstGeom prst="rect">
            <a:avLst/>
          </a:prstGeom>
          <a:noFill/>
        </p:spPr>
        <p:txBody>
          <a:bodyPr wrap="none" rtlCol="0">
            <a:spAutoFit/>
          </a:bodyPr>
          <a:lstStyle/>
          <a:p>
            <a:r>
              <a:rPr lang="en-US" dirty="0"/>
              <a:t>Thomas (2021), </a:t>
            </a:r>
            <a:r>
              <a:rPr lang="en-US" i="1" dirty="0" err="1"/>
              <a:t>bioRxiv</a:t>
            </a:r>
            <a:endParaRPr lang="en-US" i="1" dirty="0"/>
          </a:p>
        </p:txBody>
      </p:sp>
      <p:sp>
        <p:nvSpPr>
          <p:cNvPr id="29" name="TextBox 28">
            <a:extLst>
              <a:ext uri="{FF2B5EF4-FFF2-40B4-BE49-F238E27FC236}">
                <a16:creationId xmlns:a16="http://schemas.microsoft.com/office/drawing/2014/main" id="{E2738FD0-EF8A-CA2A-E886-D387EB6F9A1E}"/>
              </a:ext>
            </a:extLst>
          </p:cNvPr>
          <p:cNvSpPr txBox="1"/>
          <p:nvPr/>
        </p:nvSpPr>
        <p:spPr>
          <a:xfrm>
            <a:off x="10216054" y="2830193"/>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8570A320-4209-4E66-C428-36B2311C07E9}"/>
              </a:ext>
            </a:extLst>
          </p:cNvPr>
          <p:cNvSpPr txBox="1"/>
          <p:nvPr/>
        </p:nvSpPr>
        <p:spPr>
          <a:xfrm>
            <a:off x="8710556" y="2717116"/>
            <a:ext cx="593432" cy="646331"/>
          </a:xfrm>
          <a:prstGeom prst="rect">
            <a:avLst/>
          </a:prstGeom>
          <a:noFill/>
        </p:spPr>
        <p:txBody>
          <a:bodyPr wrap="none" rtlCol="0">
            <a:spAutoFit/>
          </a:bodyPr>
          <a:lstStyle/>
          <a:p>
            <a:r>
              <a:rPr lang="en-US" dirty="0"/>
              <a:t>p =</a:t>
            </a:r>
          </a:p>
          <a:p>
            <a:r>
              <a:rPr lang="en-US" dirty="0"/>
              <a:t>0.07</a:t>
            </a:r>
          </a:p>
        </p:txBody>
      </p:sp>
      <p:sp>
        <p:nvSpPr>
          <p:cNvPr id="31" name="TextBox 30">
            <a:extLst>
              <a:ext uri="{FF2B5EF4-FFF2-40B4-BE49-F238E27FC236}">
                <a16:creationId xmlns:a16="http://schemas.microsoft.com/office/drawing/2014/main" id="{FB619019-908F-05C4-5A31-472CF1C7080F}"/>
              </a:ext>
            </a:extLst>
          </p:cNvPr>
          <p:cNvSpPr txBox="1"/>
          <p:nvPr/>
        </p:nvSpPr>
        <p:spPr>
          <a:xfrm rot="16200000">
            <a:off x="4153809" y="5674725"/>
            <a:ext cx="599264" cy="369332"/>
          </a:xfrm>
          <a:prstGeom prst="rect">
            <a:avLst/>
          </a:prstGeom>
          <a:noFill/>
        </p:spPr>
        <p:txBody>
          <a:bodyPr wrap="square" rtlCol="0">
            <a:spAutoFit/>
          </a:bodyPr>
          <a:lstStyle/>
          <a:p>
            <a:r>
              <a:rPr lang="en-US" dirty="0">
                <a:solidFill>
                  <a:srgbClr val="006400"/>
                </a:solidFill>
                <a:sym typeface="Wingdings" pitchFamily="2" charset="2"/>
              </a:rPr>
              <a:t></a:t>
            </a:r>
            <a:endParaRPr lang="en-US" dirty="0">
              <a:solidFill>
                <a:srgbClr val="92D050"/>
              </a:solidFill>
            </a:endParaRPr>
          </a:p>
        </p:txBody>
      </p:sp>
      <p:sp>
        <p:nvSpPr>
          <p:cNvPr id="32" name="TextBox 31">
            <a:extLst>
              <a:ext uri="{FF2B5EF4-FFF2-40B4-BE49-F238E27FC236}">
                <a16:creationId xmlns:a16="http://schemas.microsoft.com/office/drawing/2014/main" id="{A46AD948-039F-45EB-7151-A66DA657CECA}"/>
              </a:ext>
            </a:extLst>
          </p:cNvPr>
          <p:cNvSpPr txBox="1"/>
          <p:nvPr/>
        </p:nvSpPr>
        <p:spPr>
          <a:xfrm rot="5400000">
            <a:off x="3991951" y="6074630"/>
            <a:ext cx="599268" cy="646331"/>
          </a:xfrm>
          <a:prstGeom prst="rect">
            <a:avLst/>
          </a:prstGeom>
          <a:noFill/>
        </p:spPr>
        <p:txBody>
          <a:bodyPr wrap="square" rtlCol="0">
            <a:spAutoFit/>
          </a:bodyPr>
          <a:lstStyle/>
          <a:p>
            <a:r>
              <a:rPr lang="en-US" dirty="0">
                <a:solidFill>
                  <a:srgbClr val="C00000"/>
                </a:solidFill>
                <a:sym typeface="Wingdings" pitchFamily="2" charset="2"/>
              </a:rPr>
              <a:t></a:t>
            </a:r>
            <a:endParaRPr lang="en-US" dirty="0">
              <a:solidFill>
                <a:srgbClr val="C00000"/>
              </a:solidFill>
            </a:endParaRPr>
          </a:p>
          <a:p>
            <a:endParaRPr lang="en-US" dirty="0">
              <a:solidFill>
                <a:srgbClr val="FF0000"/>
              </a:solidFill>
            </a:endParaRPr>
          </a:p>
        </p:txBody>
      </p:sp>
      <p:sp>
        <p:nvSpPr>
          <p:cNvPr id="33" name="TextBox 32">
            <a:extLst>
              <a:ext uri="{FF2B5EF4-FFF2-40B4-BE49-F238E27FC236}">
                <a16:creationId xmlns:a16="http://schemas.microsoft.com/office/drawing/2014/main" id="{6F3AB373-87A8-60A6-D52C-F4712B187690}"/>
              </a:ext>
            </a:extLst>
          </p:cNvPr>
          <p:cNvSpPr txBox="1"/>
          <p:nvPr/>
        </p:nvSpPr>
        <p:spPr>
          <a:xfrm>
            <a:off x="4452514" y="5766637"/>
            <a:ext cx="3491119" cy="369332"/>
          </a:xfrm>
          <a:prstGeom prst="rect">
            <a:avLst/>
          </a:prstGeom>
          <a:noFill/>
        </p:spPr>
        <p:txBody>
          <a:bodyPr wrap="square" rtlCol="0">
            <a:spAutoFit/>
          </a:bodyPr>
          <a:lstStyle/>
          <a:p>
            <a:r>
              <a:rPr lang="en-US" dirty="0"/>
              <a:t>: up in their analysis</a:t>
            </a:r>
          </a:p>
        </p:txBody>
      </p:sp>
      <p:sp>
        <p:nvSpPr>
          <p:cNvPr id="34" name="TextBox 33">
            <a:extLst>
              <a:ext uri="{FF2B5EF4-FFF2-40B4-BE49-F238E27FC236}">
                <a16:creationId xmlns:a16="http://schemas.microsoft.com/office/drawing/2014/main" id="{7888EAA0-FABC-24DD-B1E2-B9CDF18FFFF4}"/>
              </a:ext>
            </a:extLst>
          </p:cNvPr>
          <p:cNvSpPr txBox="1"/>
          <p:nvPr/>
        </p:nvSpPr>
        <p:spPr>
          <a:xfrm>
            <a:off x="4463665" y="6119336"/>
            <a:ext cx="3974632" cy="369332"/>
          </a:xfrm>
          <a:prstGeom prst="rect">
            <a:avLst/>
          </a:prstGeom>
          <a:noFill/>
        </p:spPr>
        <p:txBody>
          <a:bodyPr wrap="square" rtlCol="0">
            <a:spAutoFit/>
          </a:bodyPr>
          <a:lstStyle/>
          <a:p>
            <a:r>
              <a:rPr lang="en-US" dirty="0"/>
              <a:t>: down in their analysis</a:t>
            </a:r>
          </a:p>
        </p:txBody>
      </p:sp>
      <p:sp>
        <p:nvSpPr>
          <p:cNvPr id="35" name="TextBox 34">
            <a:extLst>
              <a:ext uri="{FF2B5EF4-FFF2-40B4-BE49-F238E27FC236}">
                <a16:creationId xmlns:a16="http://schemas.microsoft.com/office/drawing/2014/main" id="{0B96D241-83E6-1207-151E-17A10577593F}"/>
              </a:ext>
            </a:extLst>
          </p:cNvPr>
          <p:cNvSpPr txBox="1"/>
          <p:nvPr/>
        </p:nvSpPr>
        <p:spPr>
          <a:xfrm rot="16200000">
            <a:off x="1070005" y="3325212"/>
            <a:ext cx="599264" cy="369332"/>
          </a:xfrm>
          <a:prstGeom prst="rect">
            <a:avLst/>
          </a:prstGeom>
          <a:noFill/>
        </p:spPr>
        <p:txBody>
          <a:bodyPr wrap="square" rtlCol="0">
            <a:spAutoFit/>
          </a:bodyPr>
          <a:lstStyle/>
          <a:p>
            <a:r>
              <a:rPr lang="en-US" dirty="0">
                <a:solidFill>
                  <a:srgbClr val="006400"/>
                </a:solidFill>
                <a:sym typeface="Wingdings" pitchFamily="2" charset="2"/>
              </a:rPr>
              <a:t></a:t>
            </a:r>
            <a:endParaRPr lang="en-US" dirty="0">
              <a:solidFill>
                <a:srgbClr val="006400"/>
              </a:solidFill>
            </a:endParaRPr>
          </a:p>
        </p:txBody>
      </p:sp>
      <p:sp>
        <p:nvSpPr>
          <p:cNvPr id="36" name="TextBox 35">
            <a:extLst>
              <a:ext uri="{FF2B5EF4-FFF2-40B4-BE49-F238E27FC236}">
                <a16:creationId xmlns:a16="http://schemas.microsoft.com/office/drawing/2014/main" id="{C8DF48AA-4EDE-CF7E-3E45-909413C6A14D}"/>
              </a:ext>
            </a:extLst>
          </p:cNvPr>
          <p:cNvSpPr txBox="1"/>
          <p:nvPr/>
        </p:nvSpPr>
        <p:spPr>
          <a:xfrm rot="5400000">
            <a:off x="3425058" y="3522866"/>
            <a:ext cx="599268" cy="369332"/>
          </a:xfrm>
          <a:prstGeom prst="rect">
            <a:avLst/>
          </a:prstGeom>
          <a:noFill/>
        </p:spPr>
        <p:txBody>
          <a:bodyPr wrap="square" rtlCol="0">
            <a:spAutoFit/>
          </a:bodyPr>
          <a:lstStyle/>
          <a:p>
            <a:r>
              <a:rPr lang="en-US" dirty="0">
                <a:solidFill>
                  <a:srgbClr val="C00000"/>
                </a:solidFill>
                <a:sym typeface="Wingdings" pitchFamily="2" charset="2"/>
              </a:rPr>
              <a:t></a:t>
            </a:r>
            <a:endParaRPr lang="en-US" dirty="0">
              <a:solidFill>
                <a:srgbClr val="C00000"/>
              </a:solidFill>
            </a:endParaRPr>
          </a:p>
        </p:txBody>
      </p:sp>
      <p:sp>
        <p:nvSpPr>
          <p:cNvPr id="39" name="TextBox 38">
            <a:extLst>
              <a:ext uri="{FF2B5EF4-FFF2-40B4-BE49-F238E27FC236}">
                <a16:creationId xmlns:a16="http://schemas.microsoft.com/office/drawing/2014/main" id="{600ED373-5E1E-CDBE-26C8-E01CF7BB362C}"/>
              </a:ext>
            </a:extLst>
          </p:cNvPr>
          <p:cNvSpPr txBox="1"/>
          <p:nvPr/>
        </p:nvSpPr>
        <p:spPr>
          <a:xfrm rot="16200000">
            <a:off x="10127456" y="3322101"/>
            <a:ext cx="599264" cy="369332"/>
          </a:xfrm>
          <a:prstGeom prst="rect">
            <a:avLst/>
          </a:prstGeom>
          <a:noFill/>
        </p:spPr>
        <p:txBody>
          <a:bodyPr wrap="square" rtlCol="0">
            <a:spAutoFit/>
          </a:bodyPr>
          <a:lstStyle/>
          <a:p>
            <a:r>
              <a:rPr lang="en-US" dirty="0">
                <a:solidFill>
                  <a:srgbClr val="006400"/>
                </a:solidFill>
                <a:sym typeface="Wingdings" pitchFamily="2" charset="2"/>
              </a:rPr>
              <a:t></a:t>
            </a:r>
            <a:endParaRPr lang="en-US" dirty="0">
              <a:solidFill>
                <a:srgbClr val="006400"/>
              </a:solidFill>
            </a:endParaRPr>
          </a:p>
        </p:txBody>
      </p:sp>
    </p:spTree>
    <p:extLst>
      <p:ext uri="{BB962C8B-B14F-4D97-AF65-F5344CB8AC3E}">
        <p14:creationId xmlns:p14="http://schemas.microsoft.com/office/powerpoint/2010/main" val="884910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D7743-C5CC-7163-42F9-8A139DE9A9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9D9FA2-5D53-2BEB-66A2-ABC93F201395}"/>
              </a:ext>
            </a:extLst>
          </p:cNvPr>
          <p:cNvSpPr>
            <a:spLocks noGrp="1"/>
          </p:cNvSpPr>
          <p:nvPr>
            <p:ph type="title"/>
          </p:nvPr>
        </p:nvSpPr>
        <p:spPr>
          <a:xfrm>
            <a:off x="838200" y="593725"/>
            <a:ext cx="10515600" cy="1325563"/>
          </a:xfrm>
        </p:spPr>
        <p:txBody>
          <a:bodyPr>
            <a:normAutofit/>
          </a:bodyPr>
          <a:lstStyle/>
          <a:p>
            <a:r>
              <a:rPr lang="en-US" dirty="0"/>
              <a:t>Conclusions</a:t>
            </a:r>
          </a:p>
        </p:txBody>
      </p:sp>
      <p:sp>
        <p:nvSpPr>
          <p:cNvPr id="3" name="Content Placeholder 2">
            <a:extLst>
              <a:ext uri="{FF2B5EF4-FFF2-40B4-BE49-F238E27FC236}">
                <a16:creationId xmlns:a16="http://schemas.microsoft.com/office/drawing/2014/main" id="{C4F1A618-530F-D746-FAF5-0E38C47B5C08}"/>
              </a:ext>
            </a:extLst>
          </p:cNvPr>
          <p:cNvSpPr>
            <a:spLocks noGrp="1"/>
          </p:cNvSpPr>
          <p:nvPr>
            <p:ph idx="1"/>
          </p:nvPr>
        </p:nvSpPr>
        <p:spPr>
          <a:xfrm>
            <a:off x="838200" y="1919289"/>
            <a:ext cx="10515600" cy="4623402"/>
          </a:xfrm>
        </p:spPr>
        <p:txBody>
          <a:bodyPr>
            <a:normAutofit/>
          </a:bodyPr>
          <a:lstStyle/>
          <a:p>
            <a:r>
              <a:rPr lang="en-US" sz="2800" dirty="0"/>
              <a:t>More proliferating CD4s and fewer CD4 TEMs in colitis tissue</a:t>
            </a:r>
          </a:p>
          <a:p>
            <a:r>
              <a:rPr lang="en-US" dirty="0"/>
              <a:t>TCR features are generally very similar between those who develop </a:t>
            </a:r>
            <a:r>
              <a:rPr lang="en-US" dirty="0" err="1"/>
              <a:t>irAEs</a:t>
            </a:r>
            <a:r>
              <a:rPr lang="en-US" dirty="0"/>
              <a:t> and those who don’t (data not shown)</a:t>
            </a:r>
          </a:p>
          <a:p>
            <a:r>
              <a:rPr lang="en-US" dirty="0"/>
              <a:t>Model</a:t>
            </a:r>
          </a:p>
          <a:p>
            <a:pPr lvl="1"/>
            <a:r>
              <a:rPr lang="en-US" dirty="0"/>
              <a:t>ICB unleashes T cells that were previously inhibited</a:t>
            </a:r>
          </a:p>
          <a:p>
            <a:pPr lvl="1"/>
            <a:r>
              <a:rPr lang="en-US" dirty="0"/>
              <a:t>Unleashed T cells are activated via recognition of tumor neoantigens/TAAs (in responders) and/or autoantigens/commensal microbial antigens (in patients w/ </a:t>
            </a:r>
            <a:r>
              <a:rPr lang="en-US" dirty="0" err="1"/>
              <a:t>irAEs</a:t>
            </a:r>
            <a:r>
              <a:rPr lang="en-US" dirty="0"/>
              <a:t>), clonally expand</a:t>
            </a:r>
          </a:p>
        </p:txBody>
      </p:sp>
    </p:spTree>
    <p:extLst>
      <p:ext uri="{BB962C8B-B14F-4D97-AF65-F5344CB8AC3E}">
        <p14:creationId xmlns:p14="http://schemas.microsoft.com/office/powerpoint/2010/main" val="2812621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Next steps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r>
              <a:rPr lang="en-US" dirty="0"/>
              <a:t>Apply findings to develop clinical predictors of </a:t>
            </a:r>
            <a:r>
              <a:rPr lang="en-US" dirty="0" err="1"/>
              <a:t>irAEs</a:t>
            </a:r>
            <a:endParaRPr lang="en-US" dirty="0"/>
          </a:p>
          <a:p>
            <a:r>
              <a:rPr lang="en-US" dirty="0"/>
              <a:t>Why do certain patients develop </a:t>
            </a:r>
            <a:r>
              <a:rPr lang="en-US" dirty="0" err="1"/>
              <a:t>irAEs</a:t>
            </a:r>
            <a:r>
              <a:rPr lang="en-US" dirty="0"/>
              <a:t> and others don’t?</a:t>
            </a:r>
          </a:p>
        </p:txBody>
      </p:sp>
    </p:spTree>
    <p:extLst>
      <p:ext uri="{BB962C8B-B14F-4D97-AF65-F5344CB8AC3E}">
        <p14:creationId xmlns:p14="http://schemas.microsoft.com/office/powerpoint/2010/main" val="4091688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1F8D95-5379-5DDA-F135-1A690381F6C0}"/>
              </a:ext>
            </a:extLst>
          </p:cNvPr>
          <p:cNvPicPr>
            <a:picLocks noChangeAspect="1"/>
          </p:cNvPicPr>
          <p:nvPr/>
        </p:nvPicPr>
        <p:blipFill>
          <a:blip r:embed="rId3"/>
          <a:stretch>
            <a:fillRect/>
          </a:stretch>
        </p:blipFill>
        <p:spPr>
          <a:xfrm>
            <a:off x="0" y="4527042"/>
            <a:ext cx="8664498" cy="2322530"/>
          </a:xfrm>
          <a:prstGeom prst="rect">
            <a:avLst/>
          </a:prstGeom>
        </p:spPr>
      </p:pic>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Acknowledgements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numCol="2">
            <a:normAutofit/>
          </a:bodyPr>
          <a:lstStyle/>
          <a:p>
            <a:r>
              <a:rPr lang="en-US" b="1" dirty="0"/>
              <a:t>Peter Linsley</a:t>
            </a:r>
          </a:p>
          <a:p>
            <a:r>
              <a:rPr lang="en-US" dirty="0"/>
              <a:t>Datasets</a:t>
            </a:r>
          </a:p>
          <a:p>
            <a:pPr lvl="1"/>
            <a:r>
              <a:rPr lang="en-US" dirty="0" err="1"/>
              <a:t>Luoma</a:t>
            </a:r>
            <a:r>
              <a:rPr lang="en-US" dirty="0"/>
              <a:t> et al. (2020), </a:t>
            </a:r>
            <a:r>
              <a:rPr lang="en-US" i="1" dirty="0"/>
              <a:t>Cell</a:t>
            </a:r>
          </a:p>
          <a:p>
            <a:pPr lvl="1"/>
            <a:r>
              <a:rPr lang="en-US" dirty="0"/>
              <a:t>Thomas (2021), </a:t>
            </a:r>
            <a:r>
              <a:rPr lang="en-US" i="1" dirty="0" err="1"/>
              <a:t>bioRxiv</a:t>
            </a:r>
            <a:endParaRPr lang="en-US" dirty="0"/>
          </a:p>
          <a:p>
            <a:endParaRPr lang="en-US" dirty="0"/>
          </a:p>
          <a:p>
            <a:endParaRPr lang="en-US" dirty="0"/>
          </a:p>
          <a:p>
            <a:endParaRPr lang="en-US" dirty="0"/>
          </a:p>
          <a:p>
            <a:endParaRPr lang="en-US" dirty="0"/>
          </a:p>
          <a:p>
            <a:endParaRPr lang="en-US" dirty="0"/>
          </a:p>
          <a:p>
            <a:r>
              <a:rPr lang="en-US" dirty="0"/>
              <a:t>Bioinformatics group</a:t>
            </a:r>
          </a:p>
          <a:p>
            <a:pPr lvl="1"/>
            <a:r>
              <a:rPr lang="en-US" dirty="0"/>
              <a:t>Alex Hu</a:t>
            </a:r>
          </a:p>
          <a:p>
            <a:pPr lvl="1"/>
            <a:r>
              <a:rPr lang="en-US" dirty="0"/>
              <a:t>Erin Witkop</a:t>
            </a:r>
          </a:p>
          <a:p>
            <a:pPr lvl="1"/>
            <a:r>
              <a:rPr lang="en-US" dirty="0"/>
              <a:t>Matt </a:t>
            </a:r>
            <a:r>
              <a:rPr lang="en-US" dirty="0" err="1"/>
              <a:t>Dufort</a:t>
            </a:r>
            <a:endParaRPr lang="en-US" dirty="0"/>
          </a:p>
          <a:p>
            <a:pPr lvl="1"/>
            <a:r>
              <a:rPr lang="en-US" dirty="0"/>
              <a:t>Matt Lawrence</a:t>
            </a:r>
          </a:p>
          <a:p>
            <a:pPr lvl="1"/>
            <a:r>
              <a:rPr lang="en-US" dirty="0"/>
              <a:t>Hannah </a:t>
            </a:r>
            <a:r>
              <a:rPr lang="en-US" dirty="0" err="1"/>
              <a:t>DeBerg</a:t>
            </a:r>
            <a:endParaRPr lang="en-US" dirty="0"/>
          </a:p>
          <a:p>
            <a:pPr lvl="1"/>
            <a:r>
              <a:rPr lang="en-US" dirty="0"/>
              <a:t>Thomas Edwards</a:t>
            </a:r>
          </a:p>
          <a:p>
            <a:pPr lvl="1"/>
            <a:r>
              <a:rPr lang="en-US" dirty="0"/>
              <a:t>Tomasz </a:t>
            </a:r>
            <a:r>
              <a:rPr lang="en-US" dirty="0" err="1"/>
              <a:t>Janczyk</a:t>
            </a:r>
            <a:endParaRPr lang="en-US" dirty="0"/>
          </a:p>
        </p:txBody>
      </p:sp>
    </p:spTree>
    <p:extLst>
      <p:ext uri="{BB962C8B-B14F-4D97-AF65-F5344CB8AC3E}">
        <p14:creationId xmlns:p14="http://schemas.microsoft.com/office/powerpoint/2010/main" val="2018884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BB653-4350-C80D-242B-7831E70B3F5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23BC469-43D5-3F32-DA37-4CA6902C3C35}"/>
              </a:ext>
            </a:extLst>
          </p:cNvPr>
          <p:cNvPicPr>
            <a:picLocks noChangeAspect="1"/>
          </p:cNvPicPr>
          <p:nvPr/>
        </p:nvPicPr>
        <p:blipFill>
          <a:blip r:embed="rId3"/>
          <a:stretch>
            <a:fillRect/>
          </a:stretch>
        </p:blipFill>
        <p:spPr>
          <a:xfrm>
            <a:off x="1622776" y="1699120"/>
            <a:ext cx="8842023" cy="5158880"/>
          </a:xfrm>
          <a:prstGeom prst="rect">
            <a:avLst/>
          </a:prstGeom>
        </p:spPr>
      </p:pic>
      <p:sp>
        <p:nvSpPr>
          <p:cNvPr id="10" name="Title 1">
            <a:extLst>
              <a:ext uri="{FF2B5EF4-FFF2-40B4-BE49-F238E27FC236}">
                <a16:creationId xmlns:a16="http://schemas.microsoft.com/office/drawing/2014/main" id="{312D7593-2E1E-F959-D988-8539EB9E3982}"/>
              </a:ext>
            </a:extLst>
          </p:cNvPr>
          <p:cNvSpPr>
            <a:spLocks noGrp="1"/>
          </p:cNvSpPr>
          <p:nvPr>
            <p:ph type="title"/>
          </p:nvPr>
        </p:nvSpPr>
        <p:spPr>
          <a:xfrm>
            <a:off x="838199" y="593725"/>
            <a:ext cx="10224911" cy="1384977"/>
          </a:xfrm>
        </p:spPr>
        <p:txBody>
          <a:bodyPr>
            <a:normAutofit/>
          </a:bodyPr>
          <a:lstStyle/>
          <a:p>
            <a:r>
              <a:rPr lang="en-US" dirty="0"/>
              <a:t>What actually are these CD4 TEMs in </a:t>
            </a:r>
            <a:r>
              <a:rPr lang="en-US" dirty="0" err="1"/>
              <a:t>Luoma</a:t>
            </a:r>
            <a:r>
              <a:rPr lang="en-US" dirty="0"/>
              <a:t> et al. (2020), </a:t>
            </a:r>
            <a:r>
              <a:rPr lang="en-US" i="1" dirty="0"/>
              <a:t>Cell</a:t>
            </a:r>
            <a:r>
              <a:rPr lang="en-US" dirty="0"/>
              <a:t> dataset?</a:t>
            </a:r>
          </a:p>
        </p:txBody>
      </p:sp>
    </p:spTree>
    <p:extLst>
      <p:ext uri="{BB962C8B-B14F-4D97-AF65-F5344CB8AC3E}">
        <p14:creationId xmlns:p14="http://schemas.microsoft.com/office/powerpoint/2010/main" val="2695573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BB653-4350-C80D-242B-7831E70B3F5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C33ED8A-6EA6-6480-1D01-E8E85AAE3817}"/>
              </a:ext>
            </a:extLst>
          </p:cNvPr>
          <p:cNvPicPr>
            <a:picLocks noChangeAspect="1"/>
          </p:cNvPicPr>
          <p:nvPr/>
        </p:nvPicPr>
        <p:blipFill>
          <a:blip r:embed="rId3"/>
          <a:stretch>
            <a:fillRect/>
          </a:stretch>
        </p:blipFill>
        <p:spPr>
          <a:xfrm>
            <a:off x="1419578" y="1696257"/>
            <a:ext cx="8706556" cy="5161743"/>
          </a:xfrm>
          <a:prstGeom prst="rect">
            <a:avLst/>
          </a:prstGeom>
        </p:spPr>
      </p:pic>
      <p:sp>
        <p:nvSpPr>
          <p:cNvPr id="10" name="Title 1">
            <a:extLst>
              <a:ext uri="{FF2B5EF4-FFF2-40B4-BE49-F238E27FC236}">
                <a16:creationId xmlns:a16="http://schemas.microsoft.com/office/drawing/2014/main" id="{312D7593-2E1E-F959-D988-8539EB9E3982}"/>
              </a:ext>
            </a:extLst>
          </p:cNvPr>
          <p:cNvSpPr>
            <a:spLocks noGrp="1"/>
          </p:cNvSpPr>
          <p:nvPr>
            <p:ph type="title"/>
          </p:nvPr>
        </p:nvSpPr>
        <p:spPr>
          <a:xfrm>
            <a:off x="838199" y="593725"/>
            <a:ext cx="10224911" cy="1384977"/>
          </a:xfrm>
        </p:spPr>
        <p:txBody>
          <a:bodyPr>
            <a:normAutofit/>
          </a:bodyPr>
          <a:lstStyle/>
          <a:p>
            <a:r>
              <a:rPr lang="en-US" dirty="0"/>
              <a:t>What actually are these CD4 proliferating Ts in </a:t>
            </a:r>
            <a:r>
              <a:rPr lang="en-US" dirty="0" err="1"/>
              <a:t>Luoma</a:t>
            </a:r>
            <a:r>
              <a:rPr lang="en-US" dirty="0"/>
              <a:t> et al. (2020), </a:t>
            </a:r>
            <a:r>
              <a:rPr lang="en-US" i="1" dirty="0"/>
              <a:t>Cell</a:t>
            </a:r>
            <a:r>
              <a:rPr lang="en-US" dirty="0"/>
              <a:t> dataset?</a:t>
            </a:r>
          </a:p>
        </p:txBody>
      </p:sp>
    </p:spTree>
    <p:extLst>
      <p:ext uri="{BB962C8B-B14F-4D97-AF65-F5344CB8AC3E}">
        <p14:creationId xmlns:p14="http://schemas.microsoft.com/office/powerpoint/2010/main" val="4168922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BB653-4350-C80D-242B-7831E70B3F5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F29AB1C-BC8C-4B8A-2164-50CF34A04D7F}"/>
              </a:ext>
            </a:extLst>
          </p:cNvPr>
          <p:cNvSpPr txBox="1"/>
          <p:nvPr/>
        </p:nvSpPr>
        <p:spPr>
          <a:xfrm>
            <a:off x="0" y="6488668"/>
            <a:ext cx="3705951" cy="369332"/>
          </a:xfrm>
          <a:prstGeom prst="rect">
            <a:avLst/>
          </a:prstGeom>
          <a:noFill/>
        </p:spPr>
        <p:txBody>
          <a:bodyPr wrap="none" rtlCol="0">
            <a:spAutoFit/>
          </a:bodyPr>
          <a:lstStyle/>
          <a:p>
            <a:pPr algn="l"/>
            <a:r>
              <a:rPr lang="en-US" b="0" i="0" u="none" strike="noStrike" dirty="0">
                <a:solidFill>
                  <a:srgbClr val="1B1B1B"/>
                </a:solidFill>
                <a:effectLst/>
              </a:rPr>
              <a:t>Watson et al. </a:t>
            </a:r>
            <a:r>
              <a:rPr lang="en-US" b="0" i="1" u="none" strike="noStrike" dirty="0">
                <a:solidFill>
                  <a:srgbClr val="1B1B1B"/>
                </a:solidFill>
                <a:effectLst/>
              </a:rPr>
              <a:t>JAMA </a:t>
            </a:r>
            <a:r>
              <a:rPr lang="en-US" b="0" i="1" u="none" strike="noStrike" dirty="0" err="1">
                <a:solidFill>
                  <a:srgbClr val="1B1B1B"/>
                </a:solidFill>
                <a:effectLst/>
              </a:rPr>
              <a:t>Netw</a:t>
            </a:r>
            <a:r>
              <a:rPr lang="en-US" b="0" i="1" u="none" strike="noStrike" dirty="0">
                <a:solidFill>
                  <a:srgbClr val="1B1B1B"/>
                </a:solidFill>
                <a:effectLst/>
              </a:rPr>
              <a:t> Open</a:t>
            </a:r>
            <a:r>
              <a:rPr lang="en-US" b="0" i="0" u="none" strike="noStrike" dirty="0">
                <a:solidFill>
                  <a:srgbClr val="1B1B1B"/>
                </a:solidFill>
                <a:effectLst/>
              </a:rPr>
              <a:t>. 2022</a:t>
            </a:r>
          </a:p>
        </p:txBody>
      </p:sp>
      <p:sp>
        <p:nvSpPr>
          <p:cNvPr id="10" name="Title 1">
            <a:extLst>
              <a:ext uri="{FF2B5EF4-FFF2-40B4-BE49-F238E27FC236}">
                <a16:creationId xmlns:a16="http://schemas.microsoft.com/office/drawing/2014/main" id="{312D7593-2E1E-F959-D988-8539EB9E3982}"/>
              </a:ext>
            </a:extLst>
          </p:cNvPr>
          <p:cNvSpPr>
            <a:spLocks noGrp="1"/>
          </p:cNvSpPr>
          <p:nvPr>
            <p:ph type="title"/>
          </p:nvPr>
        </p:nvSpPr>
        <p:spPr>
          <a:xfrm>
            <a:off x="838200" y="593725"/>
            <a:ext cx="5257800" cy="1384977"/>
          </a:xfrm>
        </p:spPr>
        <p:txBody>
          <a:bodyPr>
            <a:normAutofit/>
          </a:bodyPr>
          <a:lstStyle/>
          <a:p>
            <a:r>
              <a:rPr lang="en-US" dirty="0" err="1"/>
              <a:t>irAEs</a:t>
            </a:r>
            <a:r>
              <a:rPr lang="en-US" dirty="0"/>
              <a:t> are rather common and can be severe</a:t>
            </a:r>
          </a:p>
        </p:txBody>
      </p:sp>
      <p:pic>
        <p:nvPicPr>
          <p:cNvPr id="2" name="Picture 1">
            <a:extLst>
              <a:ext uri="{FF2B5EF4-FFF2-40B4-BE49-F238E27FC236}">
                <a16:creationId xmlns:a16="http://schemas.microsoft.com/office/drawing/2014/main" id="{DC887466-7155-1809-B884-AE787F28D614}"/>
              </a:ext>
            </a:extLst>
          </p:cNvPr>
          <p:cNvPicPr>
            <a:picLocks noChangeAspect="1"/>
          </p:cNvPicPr>
          <p:nvPr/>
        </p:nvPicPr>
        <p:blipFill>
          <a:blip r:embed="rId3"/>
          <a:stretch>
            <a:fillRect/>
          </a:stretch>
        </p:blipFill>
        <p:spPr>
          <a:xfrm>
            <a:off x="5917582" y="0"/>
            <a:ext cx="4586748" cy="6858000"/>
          </a:xfrm>
          <a:prstGeom prst="rect">
            <a:avLst/>
          </a:prstGeom>
        </p:spPr>
      </p:pic>
    </p:spTree>
    <p:extLst>
      <p:ext uri="{BB962C8B-B14F-4D97-AF65-F5344CB8AC3E}">
        <p14:creationId xmlns:p14="http://schemas.microsoft.com/office/powerpoint/2010/main" val="3723834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9F4AEA8-A457-BBDE-560D-BD8DC4F58B34}"/>
              </a:ext>
            </a:extLst>
          </p:cNvPr>
          <p:cNvSpPr txBox="1">
            <a:spLocks/>
          </p:cNvSpPr>
          <p:nvPr/>
        </p:nvSpPr>
        <p:spPr>
          <a:xfrm>
            <a:off x="838200" y="593725"/>
            <a:ext cx="105156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3600" dirty="0" err="1"/>
              <a:t>irAE</a:t>
            </a:r>
            <a:r>
              <a:rPr lang="en-US" sz="3600" dirty="0"/>
              <a:t> development is associated with anti-tumor response (</a:t>
            </a:r>
            <a:r>
              <a:rPr lang="en-US" sz="3600" b="0" i="0" u="none" strike="noStrike" dirty="0">
                <a:solidFill>
                  <a:srgbClr val="212121"/>
                </a:solidFill>
                <a:effectLst/>
              </a:rPr>
              <a:t>PMID31021392, PMID26501224, PMID26446948)</a:t>
            </a:r>
            <a:endParaRPr lang="en-US" dirty="0"/>
          </a:p>
        </p:txBody>
      </p:sp>
      <p:pic>
        <p:nvPicPr>
          <p:cNvPr id="2" name="Picture 1">
            <a:extLst>
              <a:ext uri="{FF2B5EF4-FFF2-40B4-BE49-F238E27FC236}">
                <a16:creationId xmlns:a16="http://schemas.microsoft.com/office/drawing/2014/main" id="{158C54C8-42DB-2EE1-28F3-3E0F71B09F3A}"/>
              </a:ext>
            </a:extLst>
          </p:cNvPr>
          <p:cNvPicPr>
            <a:picLocks noChangeAspect="1"/>
          </p:cNvPicPr>
          <p:nvPr/>
        </p:nvPicPr>
        <p:blipFill>
          <a:blip r:embed="rId3"/>
          <a:stretch>
            <a:fillRect/>
          </a:stretch>
        </p:blipFill>
        <p:spPr>
          <a:xfrm>
            <a:off x="3699281" y="1688668"/>
            <a:ext cx="7104088" cy="5169332"/>
          </a:xfrm>
          <a:prstGeom prst="rect">
            <a:avLst/>
          </a:prstGeom>
        </p:spPr>
      </p:pic>
      <p:sp>
        <p:nvSpPr>
          <p:cNvPr id="4" name="TextBox 3">
            <a:extLst>
              <a:ext uri="{FF2B5EF4-FFF2-40B4-BE49-F238E27FC236}">
                <a16:creationId xmlns:a16="http://schemas.microsoft.com/office/drawing/2014/main" id="{1B166C76-0AB7-3958-9555-D117D9986300}"/>
              </a:ext>
            </a:extLst>
          </p:cNvPr>
          <p:cNvSpPr txBox="1"/>
          <p:nvPr/>
        </p:nvSpPr>
        <p:spPr>
          <a:xfrm>
            <a:off x="0" y="6488668"/>
            <a:ext cx="3705951" cy="369332"/>
          </a:xfrm>
          <a:prstGeom prst="rect">
            <a:avLst/>
          </a:prstGeom>
          <a:noFill/>
        </p:spPr>
        <p:txBody>
          <a:bodyPr wrap="none" rtlCol="0">
            <a:spAutoFit/>
          </a:bodyPr>
          <a:lstStyle/>
          <a:p>
            <a:pPr algn="l"/>
            <a:r>
              <a:rPr lang="en-US" b="0" i="0" u="none" strike="noStrike" dirty="0">
                <a:solidFill>
                  <a:srgbClr val="1B1B1B"/>
                </a:solidFill>
                <a:effectLst/>
              </a:rPr>
              <a:t>Watson et al. </a:t>
            </a:r>
            <a:r>
              <a:rPr lang="en-US" b="0" i="1" u="none" strike="noStrike" dirty="0">
                <a:solidFill>
                  <a:srgbClr val="1B1B1B"/>
                </a:solidFill>
                <a:effectLst/>
              </a:rPr>
              <a:t>JAMA </a:t>
            </a:r>
            <a:r>
              <a:rPr lang="en-US" b="0" i="1" u="none" strike="noStrike" dirty="0" err="1">
                <a:solidFill>
                  <a:srgbClr val="1B1B1B"/>
                </a:solidFill>
                <a:effectLst/>
              </a:rPr>
              <a:t>Netw</a:t>
            </a:r>
            <a:r>
              <a:rPr lang="en-US" b="0" i="1" u="none" strike="noStrike" dirty="0">
                <a:solidFill>
                  <a:srgbClr val="1B1B1B"/>
                </a:solidFill>
                <a:effectLst/>
              </a:rPr>
              <a:t> Open</a:t>
            </a:r>
            <a:r>
              <a:rPr lang="en-US" b="0" i="0" u="none" strike="noStrike" dirty="0">
                <a:solidFill>
                  <a:srgbClr val="1B1B1B"/>
                </a:solidFill>
                <a:effectLst/>
              </a:rPr>
              <a:t>. 2022</a:t>
            </a:r>
          </a:p>
        </p:txBody>
      </p:sp>
    </p:spTree>
    <p:extLst>
      <p:ext uri="{BB962C8B-B14F-4D97-AF65-F5344CB8AC3E}">
        <p14:creationId xmlns:p14="http://schemas.microsoft.com/office/powerpoint/2010/main" val="1358792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F345B-E62A-8F1B-E320-08C37478B123}"/>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B4B32792-E09B-66EA-31DD-9D10BBF9E067}"/>
              </a:ext>
            </a:extLst>
          </p:cNvPr>
          <p:cNvGrpSpPr/>
          <p:nvPr/>
        </p:nvGrpSpPr>
        <p:grpSpPr>
          <a:xfrm>
            <a:off x="546408" y="-870012"/>
            <a:ext cx="13556947" cy="7358680"/>
            <a:chOff x="1395300" y="1730627"/>
            <a:chExt cx="10433610" cy="5127373"/>
          </a:xfrm>
        </p:grpSpPr>
        <p:pic>
          <p:nvPicPr>
            <p:cNvPr id="6" name="Picture 5">
              <a:extLst>
                <a:ext uri="{FF2B5EF4-FFF2-40B4-BE49-F238E27FC236}">
                  <a16:creationId xmlns:a16="http://schemas.microsoft.com/office/drawing/2014/main" id="{917F05A6-1D20-F017-5945-B977BC16ED41}"/>
                </a:ext>
              </a:extLst>
            </p:cNvPr>
            <p:cNvPicPr>
              <a:picLocks noChangeAspect="1"/>
            </p:cNvPicPr>
            <p:nvPr/>
          </p:nvPicPr>
          <p:blipFill>
            <a:blip r:embed="rId3"/>
            <a:stretch>
              <a:fillRect/>
            </a:stretch>
          </p:blipFill>
          <p:spPr>
            <a:xfrm>
              <a:off x="1395300" y="1730627"/>
              <a:ext cx="8453238" cy="5127373"/>
            </a:xfrm>
            <a:prstGeom prst="rect">
              <a:avLst/>
            </a:prstGeom>
          </p:spPr>
        </p:pic>
        <p:sp>
          <p:nvSpPr>
            <p:cNvPr id="10" name="TextBox 9">
              <a:extLst>
                <a:ext uri="{FF2B5EF4-FFF2-40B4-BE49-F238E27FC236}">
                  <a16:creationId xmlns:a16="http://schemas.microsoft.com/office/drawing/2014/main" id="{A0B2046C-B78F-D365-B7C2-665DFE0297FC}"/>
                </a:ext>
              </a:extLst>
            </p:cNvPr>
            <p:cNvSpPr txBox="1"/>
            <p:nvPr/>
          </p:nvSpPr>
          <p:spPr>
            <a:xfrm>
              <a:off x="3487798" y="3788480"/>
              <a:ext cx="8341112" cy="255605"/>
            </a:xfrm>
            <a:prstGeom prst="rect">
              <a:avLst/>
            </a:prstGeom>
            <a:noFill/>
          </p:spPr>
          <p:txBody>
            <a:bodyPr wrap="square">
              <a:spAutoFit/>
            </a:bodyPr>
            <a:lstStyle/>
            <a:p>
              <a:r>
                <a:rPr lang="en-US" sz="1400" b="0" i="0" u="none" strike="noStrike" dirty="0">
                  <a:solidFill>
                    <a:srgbClr val="333333"/>
                  </a:solidFill>
                  <a:effectLst/>
                </a:rPr>
                <a:t>AUCs for previously reported biomarkers and clinical parameters (68)</a:t>
              </a:r>
              <a:endParaRPr lang="en-US" sz="1400" dirty="0"/>
            </a:p>
          </p:txBody>
        </p:sp>
        <p:sp>
          <p:nvSpPr>
            <p:cNvPr id="11" name="Rectangle 10">
              <a:extLst>
                <a:ext uri="{FF2B5EF4-FFF2-40B4-BE49-F238E27FC236}">
                  <a16:creationId xmlns:a16="http://schemas.microsoft.com/office/drawing/2014/main" id="{2BD14673-470F-2BA2-27E0-0508334E81C3}"/>
                </a:ext>
              </a:extLst>
            </p:cNvPr>
            <p:cNvSpPr/>
            <p:nvPr/>
          </p:nvSpPr>
          <p:spPr>
            <a:xfrm>
              <a:off x="1395300" y="1730628"/>
              <a:ext cx="8986485" cy="205785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 name="Title 1">
            <a:extLst>
              <a:ext uri="{FF2B5EF4-FFF2-40B4-BE49-F238E27FC236}">
                <a16:creationId xmlns:a16="http://schemas.microsoft.com/office/drawing/2014/main" id="{1C1C9250-74B3-0806-C27A-3757FE76F084}"/>
              </a:ext>
            </a:extLst>
          </p:cNvPr>
          <p:cNvSpPr>
            <a:spLocks noGrp="1"/>
          </p:cNvSpPr>
          <p:nvPr>
            <p:ph type="title"/>
          </p:nvPr>
        </p:nvSpPr>
        <p:spPr>
          <a:xfrm>
            <a:off x="838200" y="593725"/>
            <a:ext cx="10515600" cy="1325563"/>
          </a:xfrm>
        </p:spPr>
        <p:txBody>
          <a:bodyPr>
            <a:normAutofit/>
          </a:bodyPr>
          <a:lstStyle/>
          <a:p>
            <a:pPr algn="l"/>
            <a:r>
              <a:rPr lang="en-US" dirty="0"/>
              <a:t>Pre-therapy data generally struggle to reliably predict </a:t>
            </a:r>
            <a:r>
              <a:rPr lang="en-US" dirty="0" err="1"/>
              <a:t>irAE</a:t>
            </a:r>
            <a:r>
              <a:rPr lang="en-US" dirty="0"/>
              <a:t> risk</a:t>
            </a:r>
            <a:endParaRPr lang="en-US" i="0" u="none" strike="noStrike" dirty="0">
              <a:solidFill>
                <a:srgbClr val="212121"/>
              </a:solidFill>
              <a:effectLst/>
            </a:endParaRPr>
          </a:p>
        </p:txBody>
      </p:sp>
      <p:sp>
        <p:nvSpPr>
          <p:cNvPr id="8" name="TextBox 7">
            <a:extLst>
              <a:ext uri="{FF2B5EF4-FFF2-40B4-BE49-F238E27FC236}">
                <a16:creationId xmlns:a16="http://schemas.microsoft.com/office/drawing/2014/main" id="{7D523926-A7EA-91DD-97A5-6B5E5D46FF63}"/>
              </a:ext>
            </a:extLst>
          </p:cNvPr>
          <p:cNvSpPr txBox="1"/>
          <p:nvPr/>
        </p:nvSpPr>
        <p:spPr>
          <a:xfrm>
            <a:off x="9003238" y="6522122"/>
            <a:ext cx="6100996" cy="369332"/>
          </a:xfrm>
          <a:prstGeom prst="rect">
            <a:avLst/>
          </a:prstGeom>
          <a:noFill/>
        </p:spPr>
        <p:txBody>
          <a:bodyPr wrap="square">
            <a:spAutoFit/>
          </a:bodyPr>
          <a:lstStyle/>
          <a:p>
            <a:r>
              <a:rPr lang="en-US" i="0" u="none" strike="noStrike" dirty="0" err="1">
                <a:solidFill>
                  <a:srgbClr val="212121"/>
                </a:solidFill>
                <a:effectLst/>
              </a:rPr>
              <a:t>Glehr</a:t>
            </a:r>
            <a:r>
              <a:rPr lang="en-US" i="0" u="none" strike="noStrike" dirty="0">
                <a:solidFill>
                  <a:srgbClr val="212121"/>
                </a:solidFill>
                <a:effectLst/>
              </a:rPr>
              <a:t> et al. </a:t>
            </a:r>
            <a:r>
              <a:rPr lang="en-US" i="1" u="none" strike="noStrike" dirty="0">
                <a:solidFill>
                  <a:srgbClr val="212121"/>
                </a:solidFill>
                <a:effectLst/>
              </a:rPr>
              <a:t>Front Immunol.</a:t>
            </a:r>
            <a:r>
              <a:rPr lang="en-US" i="0" u="none" strike="noStrike" dirty="0">
                <a:solidFill>
                  <a:srgbClr val="212121"/>
                </a:solidFill>
                <a:effectLst/>
              </a:rPr>
              <a:t> 2022</a:t>
            </a:r>
            <a:endParaRPr lang="en-US" dirty="0"/>
          </a:p>
        </p:txBody>
      </p:sp>
    </p:spTree>
    <p:extLst>
      <p:ext uri="{BB962C8B-B14F-4D97-AF65-F5344CB8AC3E}">
        <p14:creationId xmlns:p14="http://schemas.microsoft.com/office/powerpoint/2010/main" val="16263839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Outline</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r>
              <a:rPr lang="en-US" dirty="0"/>
              <a:t>Prior evidence for T cell proliferation after ICB being associated with </a:t>
            </a:r>
            <a:r>
              <a:rPr lang="en-US" dirty="0" err="1"/>
              <a:t>irAEs</a:t>
            </a:r>
            <a:endParaRPr lang="en-US" dirty="0"/>
          </a:p>
          <a:p>
            <a:r>
              <a:rPr lang="en-US" dirty="0"/>
              <a:t>Goal</a:t>
            </a:r>
          </a:p>
          <a:p>
            <a:r>
              <a:rPr lang="en-US" dirty="0"/>
              <a:t>Methods</a:t>
            </a:r>
          </a:p>
          <a:p>
            <a:r>
              <a:rPr lang="en-US" dirty="0"/>
              <a:t>Results</a:t>
            </a:r>
          </a:p>
          <a:p>
            <a:r>
              <a:rPr lang="en-US" dirty="0"/>
              <a:t>Next steps</a:t>
            </a:r>
          </a:p>
          <a:p>
            <a:endParaRPr lang="en-US" dirty="0"/>
          </a:p>
        </p:txBody>
      </p:sp>
    </p:spTree>
    <p:extLst>
      <p:ext uri="{BB962C8B-B14F-4D97-AF65-F5344CB8AC3E}">
        <p14:creationId xmlns:p14="http://schemas.microsoft.com/office/powerpoint/2010/main" val="29961101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fontScale="90000"/>
          </a:bodyPr>
          <a:lstStyle/>
          <a:p>
            <a:r>
              <a:rPr lang="en-US" dirty="0"/>
              <a:t>There are many proposed biomarkers for </a:t>
            </a:r>
            <a:r>
              <a:rPr lang="en-US" dirty="0" err="1"/>
              <a:t>irAE</a:t>
            </a:r>
            <a:r>
              <a:rPr lang="en-US" dirty="0"/>
              <a:t> development, but there exists a need for more </a:t>
            </a:r>
            <a:r>
              <a:rPr lang="en-US" i="1" dirty="0"/>
              <a:t>reliable</a:t>
            </a:r>
            <a:r>
              <a:rPr lang="en-US" dirty="0"/>
              <a:t> </a:t>
            </a:r>
            <a:r>
              <a:rPr lang="en-US" dirty="0" err="1"/>
              <a:t>irAE</a:t>
            </a:r>
            <a:r>
              <a:rPr lang="en-US" dirty="0"/>
              <a:t> prediction</a:t>
            </a:r>
          </a:p>
        </p:txBody>
      </p:sp>
      <p:pic>
        <p:nvPicPr>
          <p:cNvPr id="5" name="Picture 4">
            <a:extLst>
              <a:ext uri="{FF2B5EF4-FFF2-40B4-BE49-F238E27FC236}">
                <a16:creationId xmlns:a16="http://schemas.microsoft.com/office/drawing/2014/main" id="{7B80E7E2-B146-EA34-6727-276E507D1959}"/>
              </a:ext>
            </a:extLst>
          </p:cNvPr>
          <p:cNvPicPr>
            <a:picLocks noChangeAspect="1"/>
          </p:cNvPicPr>
          <p:nvPr/>
        </p:nvPicPr>
        <p:blipFill>
          <a:blip r:embed="rId3"/>
          <a:stretch>
            <a:fillRect/>
          </a:stretch>
        </p:blipFill>
        <p:spPr>
          <a:xfrm>
            <a:off x="2148840" y="1651270"/>
            <a:ext cx="7772400" cy="5038820"/>
          </a:xfrm>
          <a:prstGeom prst="rect">
            <a:avLst/>
          </a:prstGeom>
        </p:spPr>
      </p:pic>
      <p:sp>
        <p:nvSpPr>
          <p:cNvPr id="3" name="TextBox 2">
            <a:extLst>
              <a:ext uri="{FF2B5EF4-FFF2-40B4-BE49-F238E27FC236}">
                <a16:creationId xmlns:a16="http://schemas.microsoft.com/office/drawing/2014/main" id="{1BB2E4A0-DF8C-07E9-7065-98E31707B6FA}"/>
              </a:ext>
            </a:extLst>
          </p:cNvPr>
          <p:cNvSpPr txBox="1"/>
          <p:nvPr/>
        </p:nvSpPr>
        <p:spPr>
          <a:xfrm>
            <a:off x="7722592" y="6488668"/>
            <a:ext cx="4473597" cy="369332"/>
          </a:xfrm>
          <a:prstGeom prst="rect">
            <a:avLst/>
          </a:prstGeom>
          <a:noFill/>
        </p:spPr>
        <p:txBody>
          <a:bodyPr wrap="none" rtlCol="0">
            <a:spAutoFit/>
          </a:bodyPr>
          <a:lstStyle/>
          <a:p>
            <a:r>
              <a:rPr lang="en-US" dirty="0" err="1"/>
              <a:t>Chennamadhavuni</a:t>
            </a:r>
            <a:r>
              <a:rPr lang="en-US" dirty="0"/>
              <a:t> et al. </a:t>
            </a:r>
            <a:r>
              <a:rPr lang="en-US" i="1" dirty="0"/>
              <a:t>Front Immunol</a:t>
            </a:r>
            <a:r>
              <a:rPr lang="en-US" dirty="0"/>
              <a:t>. 2022</a:t>
            </a:r>
          </a:p>
        </p:txBody>
      </p:sp>
    </p:spTree>
    <p:extLst>
      <p:ext uri="{BB962C8B-B14F-4D97-AF65-F5344CB8AC3E}">
        <p14:creationId xmlns:p14="http://schemas.microsoft.com/office/powerpoint/2010/main" val="723384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5F9E6-5337-9BB4-B976-B006CA342B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C0EAEE-D873-40F3-2B1C-A2D8D3019B19}"/>
              </a:ext>
            </a:extLst>
          </p:cNvPr>
          <p:cNvSpPr>
            <a:spLocks noGrp="1"/>
          </p:cNvSpPr>
          <p:nvPr>
            <p:ph type="title"/>
          </p:nvPr>
        </p:nvSpPr>
        <p:spPr>
          <a:xfrm>
            <a:off x="838200" y="593725"/>
            <a:ext cx="10515600" cy="1325563"/>
          </a:xfrm>
        </p:spPr>
        <p:txBody>
          <a:bodyPr>
            <a:noAutofit/>
          </a:bodyPr>
          <a:lstStyle/>
          <a:p>
            <a:r>
              <a:rPr lang="en-US" sz="2600" dirty="0"/>
              <a:t>T cells proliferate more after ICB (</a:t>
            </a:r>
            <a:r>
              <a:rPr lang="en-US" sz="2600" i="0" u="none" strike="noStrike" dirty="0">
                <a:solidFill>
                  <a:srgbClr val="212121"/>
                </a:solidFill>
                <a:effectLst/>
              </a:rPr>
              <a:t>PMID36787939, PMID36909522, PMID28803728)</a:t>
            </a:r>
            <a:r>
              <a:rPr lang="en-US" sz="2600" dirty="0"/>
              <a:t>, often associated with ICB response (</a:t>
            </a:r>
            <a:r>
              <a:rPr lang="en-US" sz="2600" b="0" i="0" u="none" strike="noStrike" dirty="0">
                <a:solidFill>
                  <a:srgbClr val="212121"/>
                </a:solidFill>
                <a:effectLst/>
              </a:rPr>
              <a:t>PMID33597266, PMID32103181, PMID35863822, PMID25428505, PMID37322116, PMID29599411)</a:t>
            </a:r>
            <a:endParaRPr lang="en-US" sz="2600" dirty="0"/>
          </a:p>
        </p:txBody>
      </p:sp>
      <p:pic>
        <p:nvPicPr>
          <p:cNvPr id="7" name="Picture 6">
            <a:extLst>
              <a:ext uri="{FF2B5EF4-FFF2-40B4-BE49-F238E27FC236}">
                <a16:creationId xmlns:a16="http://schemas.microsoft.com/office/drawing/2014/main" id="{8C844761-0D38-AF73-CD91-824E714B53A3}"/>
              </a:ext>
            </a:extLst>
          </p:cNvPr>
          <p:cNvPicPr>
            <a:picLocks noChangeAspect="1"/>
          </p:cNvPicPr>
          <p:nvPr/>
        </p:nvPicPr>
        <p:blipFill>
          <a:blip r:embed="rId3"/>
          <a:stretch>
            <a:fillRect/>
          </a:stretch>
        </p:blipFill>
        <p:spPr>
          <a:xfrm>
            <a:off x="5727392" y="2880360"/>
            <a:ext cx="6200448" cy="3059668"/>
          </a:xfrm>
          <a:prstGeom prst="rect">
            <a:avLst/>
          </a:prstGeom>
        </p:spPr>
      </p:pic>
      <p:sp>
        <p:nvSpPr>
          <p:cNvPr id="10" name="TextBox 9">
            <a:extLst>
              <a:ext uri="{FF2B5EF4-FFF2-40B4-BE49-F238E27FC236}">
                <a16:creationId xmlns:a16="http://schemas.microsoft.com/office/drawing/2014/main" id="{775562A7-57CC-F773-7E7D-E7EB5A226124}"/>
              </a:ext>
            </a:extLst>
          </p:cNvPr>
          <p:cNvSpPr txBox="1"/>
          <p:nvPr/>
        </p:nvSpPr>
        <p:spPr>
          <a:xfrm>
            <a:off x="9144000" y="6488668"/>
            <a:ext cx="6096000" cy="369332"/>
          </a:xfrm>
          <a:prstGeom prst="rect">
            <a:avLst/>
          </a:prstGeom>
          <a:noFill/>
        </p:spPr>
        <p:txBody>
          <a:bodyPr wrap="square">
            <a:spAutoFit/>
          </a:bodyPr>
          <a:lstStyle/>
          <a:p>
            <a:r>
              <a:rPr lang="en-US" dirty="0"/>
              <a:t>Franken et al. (2024), </a:t>
            </a:r>
            <a:r>
              <a:rPr lang="en-US" i="1" dirty="0"/>
              <a:t>Immunity</a:t>
            </a:r>
          </a:p>
        </p:txBody>
      </p:sp>
      <p:pic>
        <p:nvPicPr>
          <p:cNvPr id="11" name="Picture 10">
            <a:extLst>
              <a:ext uri="{FF2B5EF4-FFF2-40B4-BE49-F238E27FC236}">
                <a16:creationId xmlns:a16="http://schemas.microsoft.com/office/drawing/2014/main" id="{6555D432-5E42-BB00-D34A-945803054B4F}"/>
              </a:ext>
            </a:extLst>
          </p:cNvPr>
          <p:cNvPicPr>
            <a:picLocks noChangeAspect="1"/>
          </p:cNvPicPr>
          <p:nvPr/>
        </p:nvPicPr>
        <p:blipFill>
          <a:blip r:embed="rId4"/>
          <a:stretch>
            <a:fillRect/>
          </a:stretch>
        </p:blipFill>
        <p:spPr>
          <a:xfrm>
            <a:off x="0" y="2458720"/>
            <a:ext cx="5384616" cy="3144520"/>
          </a:xfrm>
          <a:prstGeom prst="rect">
            <a:avLst/>
          </a:prstGeom>
        </p:spPr>
      </p:pic>
      <p:sp>
        <p:nvSpPr>
          <p:cNvPr id="13" name="TextBox 12">
            <a:extLst>
              <a:ext uri="{FF2B5EF4-FFF2-40B4-BE49-F238E27FC236}">
                <a16:creationId xmlns:a16="http://schemas.microsoft.com/office/drawing/2014/main" id="{3F11501D-80F6-0FDB-8493-B645D9106128}"/>
              </a:ext>
            </a:extLst>
          </p:cNvPr>
          <p:cNvSpPr txBox="1"/>
          <p:nvPr/>
        </p:nvSpPr>
        <p:spPr>
          <a:xfrm>
            <a:off x="0" y="6029682"/>
            <a:ext cx="7620000" cy="369332"/>
          </a:xfrm>
          <a:prstGeom prst="rect">
            <a:avLst/>
          </a:prstGeom>
          <a:noFill/>
        </p:spPr>
        <p:txBody>
          <a:bodyPr wrap="square">
            <a:spAutoFit/>
          </a:bodyPr>
          <a:lstStyle/>
          <a:p>
            <a:r>
              <a:rPr lang="en-US" dirty="0"/>
              <a:t>Edwards et al. (2018), </a:t>
            </a:r>
            <a:r>
              <a:rPr lang="en-US" i="1" dirty="0"/>
              <a:t>Clin Cancer Res</a:t>
            </a:r>
          </a:p>
        </p:txBody>
      </p:sp>
    </p:spTree>
    <p:extLst>
      <p:ext uri="{BB962C8B-B14F-4D97-AF65-F5344CB8AC3E}">
        <p14:creationId xmlns:p14="http://schemas.microsoft.com/office/powerpoint/2010/main" val="348497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5F9E6-5337-9BB4-B976-B006CA342B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C0EAEE-D873-40F3-2B1C-A2D8D3019B19}"/>
              </a:ext>
            </a:extLst>
          </p:cNvPr>
          <p:cNvSpPr>
            <a:spLocks noGrp="1"/>
          </p:cNvSpPr>
          <p:nvPr>
            <p:ph type="title"/>
          </p:nvPr>
        </p:nvSpPr>
        <p:spPr>
          <a:xfrm>
            <a:off x="838200" y="593725"/>
            <a:ext cx="10515600" cy="1325563"/>
          </a:xfrm>
        </p:spPr>
        <p:txBody>
          <a:bodyPr>
            <a:normAutofit/>
          </a:bodyPr>
          <a:lstStyle/>
          <a:p>
            <a:r>
              <a:rPr lang="en-US" dirty="0"/>
              <a:t>T cells infiltrate </a:t>
            </a:r>
            <a:r>
              <a:rPr lang="en-US" dirty="0" err="1"/>
              <a:t>irAE</a:t>
            </a:r>
            <a:r>
              <a:rPr lang="en-US" dirty="0"/>
              <a:t> tissue (PMID37196065, PMID30832716, PMID27806233, PMID37680638)</a:t>
            </a:r>
          </a:p>
        </p:txBody>
      </p:sp>
      <p:sp>
        <p:nvSpPr>
          <p:cNvPr id="9" name="TextBox 8">
            <a:extLst>
              <a:ext uri="{FF2B5EF4-FFF2-40B4-BE49-F238E27FC236}">
                <a16:creationId xmlns:a16="http://schemas.microsoft.com/office/drawing/2014/main" id="{43A91F24-2D02-4D5F-78DD-7B549A594A13}"/>
              </a:ext>
            </a:extLst>
          </p:cNvPr>
          <p:cNvSpPr txBox="1"/>
          <p:nvPr/>
        </p:nvSpPr>
        <p:spPr>
          <a:xfrm>
            <a:off x="8986671" y="6488668"/>
            <a:ext cx="3345018" cy="369332"/>
          </a:xfrm>
          <a:prstGeom prst="rect">
            <a:avLst/>
          </a:prstGeom>
          <a:noFill/>
        </p:spPr>
        <p:txBody>
          <a:bodyPr wrap="none" rtlCol="0">
            <a:spAutoFit/>
          </a:bodyPr>
          <a:lstStyle/>
          <a:p>
            <a:r>
              <a:rPr lang="en-US" dirty="0"/>
              <a:t>Tanaka et al. </a:t>
            </a:r>
            <a:r>
              <a:rPr lang="en-US" i="1" dirty="0" err="1"/>
              <a:t>Commun</a:t>
            </a:r>
            <a:r>
              <a:rPr lang="en-US" i="1" dirty="0"/>
              <a:t> Biol</a:t>
            </a:r>
            <a:r>
              <a:rPr lang="en-US" dirty="0"/>
              <a:t>. 2020</a:t>
            </a:r>
          </a:p>
        </p:txBody>
      </p:sp>
      <p:pic>
        <p:nvPicPr>
          <p:cNvPr id="3" name="Picture 2">
            <a:extLst>
              <a:ext uri="{FF2B5EF4-FFF2-40B4-BE49-F238E27FC236}">
                <a16:creationId xmlns:a16="http://schemas.microsoft.com/office/drawing/2014/main" id="{68C970BB-F499-A34E-AE8B-73596AC0CF7B}"/>
              </a:ext>
            </a:extLst>
          </p:cNvPr>
          <p:cNvPicPr>
            <a:picLocks noChangeAspect="1"/>
          </p:cNvPicPr>
          <p:nvPr/>
        </p:nvPicPr>
        <p:blipFill>
          <a:blip r:embed="rId3"/>
          <a:stretch>
            <a:fillRect/>
          </a:stretch>
        </p:blipFill>
        <p:spPr>
          <a:xfrm>
            <a:off x="1813836" y="1824286"/>
            <a:ext cx="7845019" cy="4569380"/>
          </a:xfrm>
          <a:prstGeom prst="rect">
            <a:avLst/>
          </a:prstGeom>
        </p:spPr>
      </p:pic>
    </p:spTree>
    <p:extLst>
      <p:ext uri="{BB962C8B-B14F-4D97-AF65-F5344CB8AC3E}">
        <p14:creationId xmlns:p14="http://schemas.microsoft.com/office/powerpoint/2010/main" val="20064975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1F12E-A372-6635-6ADE-E07E2F40FD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515251-A241-69F1-9476-FEDF9A75D9CB}"/>
              </a:ext>
            </a:extLst>
          </p:cNvPr>
          <p:cNvSpPr>
            <a:spLocks noGrp="1"/>
          </p:cNvSpPr>
          <p:nvPr>
            <p:ph type="title"/>
          </p:nvPr>
        </p:nvSpPr>
        <p:spPr>
          <a:xfrm>
            <a:off x="838200" y="593725"/>
            <a:ext cx="10515600" cy="1325563"/>
          </a:xfrm>
        </p:spPr>
        <p:txBody>
          <a:bodyPr>
            <a:normAutofit/>
          </a:bodyPr>
          <a:lstStyle/>
          <a:p>
            <a:r>
              <a:rPr lang="en-US" dirty="0"/>
              <a:t>Possible mechanisms driving </a:t>
            </a:r>
            <a:r>
              <a:rPr lang="en-US" dirty="0" err="1"/>
              <a:t>irAEs</a:t>
            </a:r>
            <a:endParaRPr lang="en-US" dirty="0"/>
          </a:p>
        </p:txBody>
      </p:sp>
      <p:pic>
        <p:nvPicPr>
          <p:cNvPr id="6" name="Picture 5">
            <a:extLst>
              <a:ext uri="{FF2B5EF4-FFF2-40B4-BE49-F238E27FC236}">
                <a16:creationId xmlns:a16="http://schemas.microsoft.com/office/drawing/2014/main" id="{A348EA46-8F52-246B-7D0C-F3EDBC8AFD01}"/>
              </a:ext>
            </a:extLst>
          </p:cNvPr>
          <p:cNvPicPr>
            <a:picLocks noChangeAspect="1"/>
          </p:cNvPicPr>
          <p:nvPr/>
        </p:nvPicPr>
        <p:blipFill>
          <a:blip r:embed="rId3"/>
          <a:stretch>
            <a:fillRect/>
          </a:stretch>
        </p:blipFill>
        <p:spPr>
          <a:xfrm>
            <a:off x="1866001" y="1517923"/>
            <a:ext cx="8172079" cy="5013367"/>
          </a:xfrm>
          <a:prstGeom prst="rect">
            <a:avLst/>
          </a:prstGeom>
        </p:spPr>
      </p:pic>
      <p:sp>
        <p:nvSpPr>
          <p:cNvPr id="9" name="TextBox 8">
            <a:extLst>
              <a:ext uri="{FF2B5EF4-FFF2-40B4-BE49-F238E27FC236}">
                <a16:creationId xmlns:a16="http://schemas.microsoft.com/office/drawing/2014/main" id="{5F4B058C-5F0A-2B17-A254-0C9B438A628E}"/>
              </a:ext>
            </a:extLst>
          </p:cNvPr>
          <p:cNvSpPr txBox="1"/>
          <p:nvPr/>
        </p:nvSpPr>
        <p:spPr>
          <a:xfrm>
            <a:off x="8565872" y="6488668"/>
            <a:ext cx="3699539" cy="369332"/>
          </a:xfrm>
          <a:prstGeom prst="rect">
            <a:avLst/>
          </a:prstGeom>
          <a:noFill/>
        </p:spPr>
        <p:txBody>
          <a:bodyPr wrap="none" rtlCol="0">
            <a:spAutoFit/>
          </a:bodyPr>
          <a:lstStyle/>
          <a:p>
            <a:r>
              <a:rPr lang="en-US" dirty="0"/>
              <a:t>Zheng et al. </a:t>
            </a:r>
            <a:r>
              <a:rPr lang="en-US" i="1" dirty="0"/>
              <a:t>Materials &amp; Design</a:t>
            </a:r>
            <a:r>
              <a:rPr lang="en-US" dirty="0"/>
              <a:t>. 2022</a:t>
            </a:r>
          </a:p>
        </p:txBody>
      </p:sp>
    </p:spTree>
    <p:extLst>
      <p:ext uri="{BB962C8B-B14F-4D97-AF65-F5344CB8AC3E}">
        <p14:creationId xmlns:p14="http://schemas.microsoft.com/office/powerpoint/2010/main" val="12297437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5F9E6-5337-9BB4-B976-B006CA342B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C0EAEE-D873-40F3-2B1C-A2D8D3019B19}"/>
              </a:ext>
            </a:extLst>
          </p:cNvPr>
          <p:cNvSpPr>
            <a:spLocks noGrp="1"/>
          </p:cNvSpPr>
          <p:nvPr>
            <p:ph type="title"/>
          </p:nvPr>
        </p:nvSpPr>
        <p:spPr>
          <a:xfrm>
            <a:off x="838200" y="593725"/>
            <a:ext cx="10515600" cy="1325563"/>
          </a:xfrm>
        </p:spPr>
        <p:txBody>
          <a:bodyPr>
            <a:normAutofit/>
          </a:bodyPr>
          <a:lstStyle/>
          <a:p>
            <a:r>
              <a:rPr lang="en-US" dirty="0" err="1"/>
              <a:t>irAEs</a:t>
            </a:r>
            <a:r>
              <a:rPr lang="en-US" dirty="0"/>
              <a:t> associated with T cell proliferation following ICB (</a:t>
            </a:r>
            <a:r>
              <a:rPr lang="en-US" b="0" i="0" u="none" strike="noStrike" dirty="0">
                <a:solidFill>
                  <a:srgbClr val="212121"/>
                </a:solidFill>
                <a:effectLst/>
              </a:rPr>
              <a:t>PMID27698113, PMID35762356, PMID36693381)</a:t>
            </a:r>
            <a:endParaRPr lang="en-US" dirty="0"/>
          </a:p>
        </p:txBody>
      </p:sp>
      <p:pic>
        <p:nvPicPr>
          <p:cNvPr id="3" name="Picture 2">
            <a:extLst>
              <a:ext uri="{FF2B5EF4-FFF2-40B4-BE49-F238E27FC236}">
                <a16:creationId xmlns:a16="http://schemas.microsoft.com/office/drawing/2014/main" id="{A1CF304E-816E-597A-A19E-47E1789A2D57}"/>
              </a:ext>
            </a:extLst>
          </p:cNvPr>
          <p:cNvPicPr>
            <a:picLocks noChangeAspect="1"/>
          </p:cNvPicPr>
          <p:nvPr/>
        </p:nvPicPr>
        <p:blipFill>
          <a:blip r:embed="rId3"/>
          <a:stretch>
            <a:fillRect/>
          </a:stretch>
        </p:blipFill>
        <p:spPr>
          <a:xfrm>
            <a:off x="0" y="2335920"/>
            <a:ext cx="3527413" cy="1824363"/>
          </a:xfrm>
          <a:prstGeom prst="rect">
            <a:avLst/>
          </a:prstGeom>
        </p:spPr>
      </p:pic>
      <p:sp>
        <p:nvSpPr>
          <p:cNvPr id="7" name="TextBox 6">
            <a:extLst>
              <a:ext uri="{FF2B5EF4-FFF2-40B4-BE49-F238E27FC236}">
                <a16:creationId xmlns:a16="http://schemas.microsoft.com/office/drawing/2014/main" id="{79D5B68C-A75D-C5B8-2C23-4221C84DC90E}"/>
              </a:ext>
            </a:extLst>
          </p:cNvPr>
          <p:cNvSpPr txBox="1"/>
          <p:nvPr/>
        </p:nvSpPr>
        <p:spPr>
          <a:xfrm>
            <a:off x="838200" y="4215660"/>
            <a:ext cx="6096000" cy="369332"/>
          </a:xfrm>
          <a:prstGeom prst="rect">
            <a:avLst/>
          </a:prstGeom>
          <a:noFill/>
        </p:spPr>
        <p:txBody>
          <a:bodyPr wrap="square">
            <a:spAutoFit/>
          </a:bodyPr>
          <a:lstStyle/>
          <a:p>
            <a:r>
              <a:rPr lang="en-US" dirty="0"/>
              <a:t>Andrews et al. (2021), </a:t>
            </a:r>
            <a:r>
              <a:rPr lang="en-US" i="1" dirty="0"/>
              <a:t>Nat Med</a:t>
            </a:r>
          </a:p>
        </p:txBody>
      </p:sp>
      <p:pic>
        <p:nvPicPr>
          <p:cNvPr id="8" name="Picture 7">
            <a:extLst>
              <a:ext uri="{FF2B5EF4-FFF2-40B4-BE49-F238E27FC236}">
                <a16:creationId xmlns:a16="http://schemas.microsoft.com/office/drawing/2014/main" id="{75A99E99-7038-FAE3-C58E-7B734664DBF2}"/>
              </a:ext>
            </a:extLst>
          </p:cNvPr>
          <p:cNvPicPr>
            <a:picLocks noChangeAspect="1"/>
          </p:cNvPicPr>
          <p:nvPr/>
        </p:nvPicPr>
        <p:blipFill>
          <a:blip r:embed="rId4"/>
          <a:stretch>
            <a:fillRect/>
          </a:stretch>
        </p:blipFill>
        <p:spPr>
          <a:xfrm>
            <a:off x="3664124" y="2543963"/>
            <a:ext cx="1241576" cy="1616320"/>
          </a:xfrm>
          <a:prstGeom prst="rect">
            <a:avLst/>
          </a:prstGeom>
        </p:spPr>
      </p:pic>
      <p:pic>
        <p:nvPicPr>
          <p:cNvPr id="9" name="Picture 8">
            <a:extLst>
              <a:ext uri="{FF2B5EF4-FFF2-40B4-BE49-F238E27FC236}">
                <a16:creationId xmlns:a16="http://schemas.microsoft.com/office/drawing/2014/main" id="{3F50EE1E-584F-A84F-2B37-DB9D93A338C5}"/>
              </a:ext>
            </a:extLst>
          </p:cNvPr>
          <p:cNvPicPr>
            <a:picLocks noChangeAspect="1"/>
          </p:cNvPicPr>
          <p:nvPr/>
        </p:nvPicPr>
        <p:blipFill>
          <a:blip r:embed="rId5"/>
          <a:stretch>
            <a:fillRect/>
          </a:stretch>
        </p:blipFill>
        <p:spPr>
          <a:xfrm>
            <a:off x="6492242" y="2443991"/>
            <a:ext cx="5339080" cy="2135632"/>
          </a:xfrm>
          <a:prstGeom prst="rect">
            <a:avLst/>
          </a:prstGeom>
        </p:spPr>
      </p:pic>
      <p:sp>
        <p:nvSpPr>
          <p:cNvPr id="11" name="TextBox 10">
            <a:extLst>
              <a:ext uri="{FF2B5EF4-FFF2-40B4-BE49-F238E27FC236}">
                <a16:creationId xmlns:a16="http://schemas.microsoft.com/office/drawing/2014/main" id="{7C504ABA-D2C6-9152-8966-DA00185578CF}"/>
              </a:ext>
            </a:extLst>
          </p:cNvPr>
          <p:cNvSpPr txBox="1"/>
          <p:nvPr/>
        </p:nvSpPr>
        <p:spPr>
          <a:xfrm>
            <a:off x="7650480" y="4998963"/>
            <a:ext cx="6096000" cy="369332"/>
          </a:xfrm>
          <a:prstGeom prst="rect">
            <a:avLst/>
          </a:prstGeom>
          <a:noFill/>
        </p:spPr>
        <p:txBody>
          <a:bodyPr wrap="square">
            <a:spAutoFit/>
          </a:bodyPr>
          <a:lstStyle/>
          <a:p>
            <a:r>
              <a:rPr lang="en-US" dirty="0" err="1"/>
              <a:t>Subudhi</a:t>
            </a:r>
            <a:r>
              <a:rPr lang="en-US" dirty="0"/>
              <a:t> et al. (2016), </a:t>
            </a:r>
            <a:r>
              <a:rPr lang="en-US" i="1" dirty="0"/>
              <a:t>PNAS</a:t>
            </a:r>
          </a:p>
        </p:txBody>
      </p:sp>
      <p:pic>
        <p:nvPicPr>
          <p:cNvPr id="12" name="Picture 11">
            <a:extLst>
              <a:ext uri="{FF2B5EF4-FFF2-40B4-BE49-F238E27FC236}">
                <a16:creationId xmlns:a16="http://schemas.microsoft.com/office/drawing/2014/main" id="{CB33309B-5F4D-33FA-AB2D-A34F206C069F}"/>
              </a:ext>
            </a:extLst>
          </p:cNvPr>
          <p:cNvPicPr>
            <a:picLocks noChangeAspect="1"/>
          </p:cNvPicPr>
          <p:nvPr/>
        </p:nvPicPr>
        <p:blipFill>
          <a:blip r:embed="rId6"/>
          <a:stretch>
            <a:fillRect/>
          </a:stretch>
        </p:blipFill>
        <p:spPr>
          <a:xfrm>
            <a:off x="5016424" y="5436196"/>
            <a:ext cx="2634056" cy="1368029"/>
          </a:xfrm>
          <a:prstGeom prst="rect">
            <a:avLst/>
          </a:prstGeom>
        </p:spPr>
      </p:pic>
      <p:pic>
        <p:nvPicPr>
          <p:cNvPr id="13" name="Picture 12">
            <a:extLst>
              <a:ext uri="{FF2B5EF4-FFF2-40B4-BE49-F238E27FC236}">
                <a16:creationId xmlns:a16="http://schemas.microsoft.com/office/drawing/2014/main" id="{F8136A05-7B87-B63B-4A16-BB1FC7963285}"/>
              </a:ext>
            </a:extLst>
          </p:cNvPr>
          <p:cNvPicPr>
            <a:picLocks noChangeAspect="1"/>
          </p:cNvPicPr>
          <p:nvPr/>
        </p:nvPicPr>
        <p:blipFill>
          <a:blip r:embed="rId7"/>
          <a:stretch>
            <a:fillRect/>
          </a:stretch>
        </p:blipFill>
        <p:spPr>
          <a:xfrm>
            <a:off x="3618956" y="5466080"/>
            <a:ext cx="1331912" cy="1338145"/>
          </a:xfrm>
          <a:prstGeom prst="rect">
            <a:avLst/>
          </a:prstGeom>
        </p:spPr>
      </p:pic>
      <p:sp>
        <p:nvSpPr>
          <p:cNvPr id="15" name="TextBox 14">
            <a:extLst>
              <a:ext uri="{FF2B5EF4-FFF2-40B4-BE49-F238E27FC236}">
                <a16:creationId xmlns:a16="http://schemas.microsoft.com/office/drawing/2014/main" id="{255E2D95-D5FD-5225-DD6B-EEE94289CF3A}"/>
              </a:ext>
            </a:extLst>
          </p:cNvPr>
          <p:cNvSpPr txBox="1"/>
          <p:nvPr/>
        </p:nvSpPr>
        <p:spPr>
          <a:xfrm>
            <a:off x="6492242" y="6424155"/>
            <a:ext cx="6873240" cy="369332"/>
          </a:xfrm>
          <a:prstGeom prst="rect">
            <a:avLst/>
          </a:prstGeom>
          <a:noFill/>
        </p:spPr>
        <p:txBody>
          <a:bodyPr wrap="square">
            <a:spAutoFit/>
          </a:bodyPr>
          <a:lstStyle/>
          <a:p>
            <a:r>
              <a:rPr lang="en-US" dirty="0"/>
              <a:t>van </a:t>
            </a:r>
            <a:r>
              <a:rPr lang="en-US" dirty="0" err="1"/>
              <a:t>Eijs</a:t>
            </a:r>
            <a:r>
              <a:rPr lang="en-US" dirty="0"/>
              <a:t> et al. (2023), </a:t>
            </a:r>
            <a:r>
              <a:rPr lang="en-US" i="1" dirty="0"/>
              <a:t>Cancer Immunol </a:t>
            </a:r>
            <a:r>
              <a:rPr lang="en-US" i="1" dirty="0" err="1"/>
              <a:t>Immunother</a:t>
            </a:r>
            <a:endParaRPr lang="en-US" i="1" dirty="0"/>
          </a:p>
        </p:txBody>
      </p:sp>
      <p:pic>
        <p:nvPicPr>
          <p:cNvPr id="16" name="Picture 15">
            <a:extLst>
              <a:ext uri="{FF2B5EF4-FFF2-40B4-BE49-F238E27FC236}">
                <a16:creationId xmlns:a16="http://schemas.microsoft.com/office/drawing/2014/main" id="{6568F61F-34CD-26B0-B9BA-5623B2C00C14}"/>
              </a:ext>
            </a:extLst>
          </p:cNvPr>
          <p:cNvPicPr>
            <a:picLocks noChangeAspect="1"/>
          </p:cNvPicPr>
          <p:nvPr/>
        </p:nvPicPr>
        <p:blipFill>
          <a:blip r:embed="rId8"/>
          <a:stretch>
            <a:fillRect/>
          </a:stretch>
        </p:blipFill>
        <p:spPr>
          <a:xfrm>
            <a:off x="0" y="5436196"/>
            <a:ext cx="1231989" cy="1442441"/>
          </a:xfrm>
          <a:prstGeom prst="rect">
            <a:avLst/>
          </a:prstGeom>
        </p:spPr>
      </p:pic>
      <p:pic>
        <p:nvPicPr>
          <p:cNvPr id="17" name="Picture 16">
            <a:extLst>
              <a:ext uri="{FF2B5EF4-FFF2-40B4-BE49-F238E27FC236}">
                <a16:creationId xmlns:a16="http://schemas.microsoft.com/office/drawing/2014/main" id="{29A9C1A9-1C9E-B3BE-F073-7AC533574C43}"/>
              </a:ext>
            </a:extLst>
          </p:cNvPr>
          <p:cNvPicPr>
            <a:picLocks noChangeAspect="1"/>
          </p:cNvPicPr>
          <p:nvPr/>
        </p:nvPicPr>
        <p:blipFill>
          <a:blip r:embed="rId9"/>
          <a:stretch>
            <a:fillRect/>
          </a:stretch>
        </p:blipFill>
        <p:spPr>
          <a:xfrm>
            <a:off x="1297545" y="5466080"/>
            <a:ext cx="1231989" cy="1441307"/>
          </a:xfrm>
          <a:prstGeom prst="rect">
            <a:avLst/>
          </a:prstGeom>
        </p:spPr>
      </p:pic>
      <p:sp>
        <p:nvSpPr>
          <p:cNvPr id="19" name="TextBox 18">
            <a:extLst>
              <a:ext uri="{FF2B5EF4-FFF2-40B4-BE49-F238E27FC236}">
                <a16:creationId xmlns:a16="http://schemas.microsoft.com/office/drawing/2014/main" id="{D0CDDA02-DE3E-4E51-4F1E-A39CD937A5A4}"/>
              </a:ext>
            </a:extLst>
          </p:cNvPr>
          <p:cNvSpPr txBox="1"/>
          <p:nvPr/>
        </p:nvSpPr>
        <p:spPr>
          <a:xfrm>
            <a:off x="20319" y="5052034"/>
            <a:ext cx="6873240" cy="369332"/>
          </a:xfrm>
          <a:prstGeom prst="rect">
            <a:avLst/>
          </a:prstGeom>
          <a:noFill/>
        </p:spPr>
        <p:txBody>
          <a:bodyPr wrap="square">
            <a:spAutoFit/>
          </a:bodyPr>
          <a:lstStyle/>
          <a:p>
            <a:r>
              <a:rPr lang="en-US" dirty="0"/>
              <a:t>Nahar et al. (2022), JCI Insight</a:t>
            </a:r>
          </a:p>
        </p:txBody>
      </p:sp>
    </p:spTree>
    <p:extLst>
      <p:ext uri="{BB962C8B-B14F-4D97-AF65-F5344CB8AC3E}">
        <p14:creationId xmlns:p14="http://schemas.microsoft.com/office/powerpoint/2010/main" val="12874732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5C75FE-4C2B-A920-50AD-6A0CAEBA9B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1C3F92-E857-56EF-7134-18D62248FBA4}"/>
              </a:ext>
            </a:extLst>
          </p:cNvPr>
          <p:cNvSpPr>
            <a:spLocks noGrp="1"/>
          </p:cNvSpPr>
          <p:nvPr>
            <p:ph type="title"/>
          </p:nvPr>
        </p:nvSpPr>
        <p:spPr>
          <a:xfrm>
            <a:off x="838200" y="593725"/>
            <a:ext cx="10515600" cy="1325563"/>
          </a:xfrm>
        </p:spPr>
        <p:txBody>
          <a:bodyPr>
            <a:normAutofit/>
          </a:bodyPr>
          <a:lstStyle/>
          <a:p>
            <a:r>
              <a:rPr lang="en-US" dirty="0"/>
              <a:t>PD-1 and CTLA-4 blockade induce distinct responses despite both converging on Akt signaling</a:t>
            </a:r>
          </a:p>
        </p:txBody>
      </p:sp>
      <p:sp>
        <p:nvSpPr>
          <p:cNvPr id="3" name="Content Placeholder 2">
            <a:extLst>
              <a:ext uri="{FF2B5EF4-FFF2-40B4-BE49-F238E27FC236}">
                <a16:creationId xmlns:a16="http://schemas.microsoft.com/office/drawing/2014/main" id="{EA122DAA-3BAA-9289-6BA6-FAD75591C074}"/>
              </a:ext>
            </a:extLst>
          </p:cNvPr>
          <p:cNvSpPr>
            <a:spLocks noGrp="1"/>
          </p:cNvSpPr>
          <p:nvPr>
            <p:ph idx="1"/>
          </p:nvPr>
        </p:nvSpPr>
        <p:spPr>
          <a:xfrm>
            <a:off x="838200" y="1919289"/>
            <a:ext cx="10515600" cy="4623402"/>
          </a:xfrm>
        </p:spPr>
        <p:txBody>
          <a:bodyPr>
            <a:normAutofit/>
          </a:bodyPr>
          <a:lstStyle/>
          <a:p>
            <a:r>
              <a:rPr lang="en-US" dirty="0"/>
              <a:t>PD-1 blockade more CD8 (immune “normalizer”), CTLA-4 more CD4 (immune “enhancer”)</a:t>
            </a:r>
          </a:p>
          <a:p>
            <a:r>
              <a:rPr lang="en-US" dirty="0"/>
              <a:t>PD-1 blockade associated with fewer </a:t>
            </a:r>
            <a:r>
              <a:rPr lang="en-US" dirty="0" err="1"/>
              <a:t>irAEs</a:t>
            </a:r>
            <a:endParaRPr lang="en-US" dirty="0"/>
          </a:p>
          <a:p>
            <a:r>
              <a:rPr lang="en-US" dirty="0"/>
              <a:t>PD-1 blockade induces more clonal TCR repertoire, CTLA-4 blockade induces more diversified TCR repertoire</a:t>
            </a:r>
          </a:p>
        </p:txBody>
      </p:sp>
      <p:pic>
        <p:nvPicPr>
          <p:cNvPr id="5" name="Picture 4">
            <a:extLst>
              <a:ext uri="{FF2B5EF4-FFF2-40B4-BE49-F238E27FC236}">
                <a16:creationId xmlns:a16="http://schemas.microsoft.com/office/drawing/2014/main" id="{078226B9-EA58-0EC9-1121-50807405AD84}"/>
              </a:ext>
            </a:extLst>
          </p:cNvPr>
          <p:cNvPicPr>
            <a:picLocks noChangeAspect="1"/>
          </p:cNvPicPr>
          <p:nvPr/>
        </p:nvPicPr>
        <p:blipFill>
          <a:blip r:embed="rId3"/>
          <a:stretch>
            <a:fillRect/>
          </a:stretch>
        </p:blipFill>
        <p:spPr>
          <a:xfrm>
            <a:off x="4805680" y="4146108"/>
            <a:ext cx="5044440" cy="2711891"/>
          </a:xfrm>
          <a:prstGeom prst="rect">
            <a:avLst/>
          </a:prstGeom>
        </p:spPr>
      </p:pic>
    </p:spTree>
    <p:extLst>
      <p:ext uri="{BB962C8B-B14F-4D97-AF65-F5344CB8AC3E}">
        <p14:creationId xmlns:p14="http://schemas.microsoft.com/office/powerpoint/2010/main" val="23923333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BE114-5980-7889-BC81-58E77516EF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E4CBBA-5BCA-9CAC-0BFF-16850D5A1837}"/>
              </a:ext>
            </a:extLst>
          </p:cNvPr>
          <p:cNvSpPr>
            <a:spLocks noGrp="1"/>
          </p:cNvSpPr>
          <p:nvPr>
            <p:ph type="title"/>
          </p:nvPr>
        </p:nvSpPr>
        <p:spPr>
          <a:xfrm>
            <a:off x="838200" y="593725"/>
            <a:ext cx="10515600" cy="1325563"/>
          </a:xfrm>
        </p:spPr>
        <p:txBody>
          <a:bodyPr>
            <a:normAutofit/>
          </a:bodyPr>
          <a:lstStyle/>
          <a:p>
            <a:r>
              <a:rPr lang="en-US" dirty="0" err="1"/>
              <a:t>irAEs</a:t>
            </a:r>
            <a:r>
              <a:rPr lang="en-US" dirty="0"/>
              <a:t> vs. autoimmune conditions</a:t>
            </a:r>
          </a:p>
        </p:txBody>
      </p:sp>
      <p:sp>
        <p:nvSpPr>
          <p:cNvPr id="3" name="Content Placeholder 2">
            <a:extLst>
              <a:ext uri="{FF2B5EF4-FFF2-40B4-BE49-F238E27FC236}">
                <a16:creationId xmlns:a16="http://schemas.microsoft.com/office/drawing/2014/main" id="{19532D79-373C-C4B0-E282-5B6F8C61470F}"/>
              </a:ext>
            </a:extLst>
          </p:cNvPr>
          <p:cNvSpPr>
            <a:spLocks noGrp="1"/>
          </p:cNvSpPr>
          <p:nvPr>
            <p:ph idx="1"/>
          </p:nvPr>
        </p:nvSpPr>
        <p:spPr>
          <a:xfrm>
            <a:off x="838200" y="1919289"/>
            <a:ext cx="10515600" cy="4623402"/>
          </a:xfrm>
        </p:spPr>
        <p:txBody>
          <a:bodyPr>
            <a:normAutofit/>
          </a:bodyPr>
          <a:lstStyle/>
          <a:p>
            <a:r>
              <a:rPr lang="en-US" dirty="0" err="1"/>
              <a:t>irAEs</a:t>
            </a:r>
            <a:r>
              <a:rPr lang="en-US" dirty="0"/>
              <a:t> progress more rapidly, more transient, often display quicker recovery than autoimmune conditions</a:t>
            </a:r>
          </a:p>
        </p:txBody>
      </p:sp>
    </p:spTree>
    <p:extLst>
      <p:ext uri="{BB962C8B-B14F-4D97-AF65-F5344CB8AC3E}">
        <p14:creationId xmlns:p14="http://schemas.microsoft.com/office/powerpoint/2010/main" val="1946426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5F9E6-5337-9BB4-B976-B006CA342B68}"/>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75A99E99-7038-FAE3-C58E-7B734664DBF2}"/>
              </a:ext>
            </a:extLst>
          </p:cNvPr>
          <p:cNvPicPr>
            <a:picLocks noChangeAspect="1"/>
          </p:cNvPicPr>
          <p:nvPr/>
        </p:nvPicPr>
        <p:blipFill>
          <a:blip r:embed="rId3"/>
          <a:stretch>
            <a:fillRect/>
          </a:stretch>
        </p:blipFill>
        <p:spPr>
          <a:xfrm>
            <a:off x="1748034" y="4171328"/>
            <a:ext cx="1921916" cy="2502006"/>
          </a:xfrm>
          <a:prstGeom prst="rect">
            <a:avLst/>
          </a:prstGeom>
        </p:spPr>
      </p:pic>
      <p:sp>
        <p:nvSpPr>
          <p:cNvPr id="2" name="Title 1">
            <a:extLst>
              <a:ext uri="{FF2B5EF4-FFF2-40B4-BE49-F238E27FC236}">
                <a16:creationId xmlns:a16="http://schemas.microsoft.com/office/drawing/2014/main" id="{6CC0EAEE-D873-40F3-2B1C-A2D8D3019B19}"/>
              </a:ext>
            </a:extLst>
          </p:cNvPr>
          <p:cNvSpPr>
            <a:spLocks noGrp="1"/>
          </p:cNvSpPr>
          <p:nvPr>
            <p:ph type="title"/>
          </p:nvPr>
        </p:nvSpPr>
        <p:spPr>
          <a:xfrm>
            <a:off x="838200" y="593725"/>
            <a:ext cx="10515600" cy="1325563"/>
          </a:xfrm>
        </p:spPr>
        <p:txBody>
          <a:bodyPr>
            <a:normAutofit fontScale="90000"/>
          </a:bodyPr>
          <a:lstStyle/>
          <a:p>
            <a:r>
              <a:rPr lang="en-US" dirty="0" err="1"/>
              <a:t>irAEs</a:t>
            </a:r>
            <a:r>
              <a:rPr lang="en-US" dirty="0"/>
              <a:t> associated with T cell proliferation following ICB (</a:t>
            </a:r>
            <a:r>
              <a:rPr lang="en-US" b="0" i="0" u="none" strike="noStrike" dirty="0">
                <a:solidFill>
                  <a:srgbClr val="212121"/>
                </a:solidFill>
                <a:effectLst/>
              </a:rPr>
              <a:t>PMID27698113, PMID35762356, PMID36693381, PMID36173679)</a:t>
            </a:r>
            <a:endParaRPr lang="en-US" dirty="0"/>
          </a:p>
        </p:txBody>
      </p:sp>
      <p:pic>
        <p:nvPicPr>
          <p:cNvPr id="3" name="Picture 2">
            <a:extLst>
              <a:ext uri="{FF2B5EF4-FFF2-40B4-BE49-F238E27FC236}">
                <a16:creationId xmlns:a16="http://schemas.microsoft.com/office/drawing/2014/main" id="{A1CF304E-816E-597A-A19E-47E1789A2D57}"/>
              </a:ext>
            </a:extLst>
          </p:cNvPr>
          <p:cNvPicPr>
            <a:picLocks noChangeAspect="1"/>
          </p:cNvPicPr>
          <p:nvPr/>
        </p:nvPicPr>
        <p:blipFill>
          <a:blip r:embed="rId4"/>
          <a:stretch>
            <a:fillRect/>
          </a:stretch>
        </p:blipFill>
        <p:spPr>
          <a:xfrm>
            <a:off x="0" y="1868100"/>
            <a:ext cx="4876994" cy="2522360"/>
          </a:xfrm>
          <a:prstGeom prst="rect">
            <a:avLst/>
          </a:prstGeom>
        </p:spPr>
      </p:pic>
      <p:sp>
        <p:nvSpPr>
          <p:cNvPr id="7" name="TextBox 6">
            <a:extLst>
              <a:ext uri="{FF2B5EF4-FFF2-40B4-BE49-F238E27FC236}">
                <a16:creationId xmlns:a16="http://schemas.microsoft.com/office/drawing/2014/main" id="{79D5B68C-A75D-C5B8-2C23-4221C84DC90E}"/>
              </a:ext>
            </a:extLst>
          </p:cNvPr>
          <p:cNvSpPr txBox="1"/>
          <p:nvPr/>
        </p:nvSpPr>
        <p:spPr>
          <a:xfrm>
            <a:off x="0" y="6488668"/>
            <a:ext cx="6096000" cy="369332"/>
          </a:xfrm>
          <a:prstGeom prst="rect">
            <a:avLst/>
          </a:prstGeom>
          <a:noFill/>
        </p:spPr>
        <p:txBody>
          <a:bodyPr wrap="square">
            <a:spAutoFit/>
          </a:bodyPr>
          <a:lstStyle/>
          <a:p>
            <a:r>
              <a:rPr lang="en-US" dirty="0"/>
              <a:t>Andrews et al. (2021), </a:t>
            </a:r>
            <a:r>
              <a:rPr lang="en-US" i="1" dirty="0"/>
              <a:t>Nat Med</a:t>
            </a:r>
          </a:p>
        </p:txBody>
      </p:sp>
      <p:pic>
        <p:nvPicPr>
          <p:cNvPr id="12" name="Picture 11">
            <a:extLst>
              <a:ext uri="{FF2B5EF4-FFF2-40B4-BE49-F238E27FC236}">
                <a16:creationId xmlns:a16="http://schemas.microsoft.com/office/drawing/2014/main" id="{CB33309B-5F4D-33FA-AB2D-A34F206C069F}"/>
              </a:ext>
            </a:extLst>
          </p:cNvPr>
          <p:cNvPicPr>
            <a:picLocks noChangeAspect="1"/>
          </p:cNvPicPr>
          <p:nvPr/>
        </p:nvPicPr>
        <p:blipFill>
          <a:blip r:embed="rId5"/>
          <a:stretch>
            <a:fillRect/>
          </a:stretch>
        </p:blipFill>
        <p:spPr>
          <a:xfrm>
            <a:off x="4903764" y="2278711"/>
            <a:ext cx="7288236" cy="3785234"/>
          </a:xfrm>
          <a:prstGeom prst="rect">
            <a:avLst/>
          </a:prstGeom>
        </p:spPr>
      </p:pic>
      <p:sp>
        <p:nvSpPr>
          <p:cNvPr id="15" name="TextBox 14">
            <a:extLst>
              <a:ext uri="{FF2B5EF4-FFF2-40B4-BE49-F238E27FC236}">
                <a16:creationId xmlns:a16="http://schemas.microsoft.com/office/drawing/2014/main" id="{255E2D95-D5FD-5225-DD6B-EEE94289CF3A}"/>
              </a:ext>
            </a:extLst>
          </p:cNvPr>
          <p:cNvSpPr txBox="1"/>
          <p:nvPr/>
        </p:nvSpPr>
        <p:spPr>
          <a:xfrm>
            <a:off x="7355842" y="6488668"/>
            <a:ext cx="6873240" cy="369332"/>
          </a:xfrm>
          <a:prstGeom prst="rect">
            <a:avLst/>
          </a:prstGeom>
          <a:noFill/>
        </p:spPr>
        <p:txBody>
          <a:bodyPr wrap="square">
            <a:spAutoFit/>
          </a:bodyPr>
          <a:lstStyle/>
          <a:p>
            <a:r>
              <a:rPr lang="en-US" dirty="0"/>
              <a:t>van </a:t>
            </a:r>
            <a:r>
              <a:rPr lang="en-US" dirty="0" err="1"/>
              <a:t>Eijs</a:t>
            </a:r>
            <a:r>
              <a:rPr lang="en-US" dirty="0"/>
              <a:t> et al. (2023), </a:t>
            </a:r>
            <a:r>
              <a:rPr lang="en-US" i="1" dirty="0"/>
              <a:t>Cancer Immunol </a:t>
            </a:r>
            <a:r>
              <a:rPr lang="en-US" i="1" dirty="0" err="1"/>
              <a:t>Immunother</a:t>
            </a:r>
            <a:endParaRPr lang="en-US" i="1" dirty="0"/>
          </a:p>
        </p:txBody>
      </p:sp>
      <p:sp>
        <p:nvSpPr>
          <p:cNvPr id="20" name="TextBox 19">
            <a:extLst>
              <a:ext uri="{FF2B5EF4-FFF2-40B4-BE49-F238E27FC236}">
                <a16:creationId xmlns:a16="http://schemas.microsoft.com/office/drawing/2014/main" id="{44A1AD3D-BB1B-F54F-CBD6-7B5D644BEFBE}"/>
              </a:ext>
            </a:extLst>
          </p:cNvPr>
          <p:cNvSpPr txBox="1"/>
          <p:nvPr/>
        </p:nvSpPr>
        <p:spPr>
          <a:xfrm>
            <a:off x="10720443" y="4854905"/>
            <a:ext cx="1471557" cy="646331"/>
          </a:xfrm>
          <a:prstGeom prst="rect">
            <a:avLst/>
          </a:prstGeom>
          <a:noFill/>
        </p:spPr>
        <p:txBody>
          <a:bodyPr wrap="none" rtlCol="0">
            <a:spAutoFit/>
          </a:bodyPr>
          <a:lstStyle/>
          <a:p>
            <a:r>
              <a:rPr lang="en-US" dirty="0" err="1"/>
              <a:t>NOTx</a:t>
            </a:r>
            <a:r>
              <a:rPr lang="en-US" dirty="0"/>
              <a:t>: no </a:t>
            </a:r>
            <a:r>
              <a:rPr lang="en-US" dirty="0" err="1"/>
              <a:t>irAE</a:t>
            </a:r>
            <a:endParaRPr lang="en-US" dirty="0"/>
          </a:p>
          <a:p>
            <a:r>
              <a:rPr lang="en-US" dirty="0"/>
              <a:t>TOX: </a:t>
            </a:r>
            <a:r>
              <a:rPr lang="en-US" dirty="0" err="1"/>
              <a:t>irAE</a:t>
            </a:r>
            <a:endParaRPr lang="en-US" dirty="0"/>
          </a:p>
        </p:txBody>
      </p:sp>
    </p:spTree>
    <p:extLst>
      <p:ext uri="{BB962C8B-B14F-4D97-AF65-F5344CB8AC3E}">
        <p14:creationId xmlns:p14="http://schemas.microsoft.com/office/powerpoint/2010/main" val="3464212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4426E-8712-73FC-1230-0CD4D76C59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689DCB-FBC2-FB06-35DD-98F3071FDFA2}"/>
              </a:ext>
            </a:extLst>
          </p:cNvPr>
          <p:cNvSpPr>
            <a:spLocks noGrp="1"/>
          </p:cNvSpPr>
          <p:nvPr>
            <p:ph type="title"/>
          </p:nvPr>
        </p:nvSpPr>
        <p:spPr>
          <a:xfrm>
            <a:off x="838200" y="593725"/>
            <a:ext cx="5692646" cy="2093719"/>
          </a:xfrm>
        </p:spPr>
        <p:txBody>
          <a:bodyPr>
            <a:normAutofit/>
          </a:bodyPr>
          <a:lstStyle/>
          <a:p>
            <a:r>
              <a:rPr lang="en-US" dirty="0"/>
              <a:t>Different organ </a:t>
            </a:r>
            <a:r>
              <a:rPr lang="en-US" dirty="0" err="1"/>
              <a:t>irAEs</a:t>
            </a:r>
            <a:r>
              <a:rPr lang="en-US" dirty="0"/>
              <a:t> may have different driving cell types (</a:t>
            </a:r>
            <a:r>
              <a:rPr lang="en-US" b="0" i="0" u="none" strike="noStrike" dirty="0">
                <a:solidFill>
                  <a:srgbClr val="212121"/>
                </a:solidFill>
                <a:effectLst/>
              </a:rPr>
              <a:t>PMID38357008)</a:t>
            </a:r>
            <a:endParaRPr lang="en-US" dirty="0"/>
          </a:p>
        </p:txBody>
      </p:sp>
      <p:pic>
        <p:nvPicPr>
          <p:cNvPr id="3" name="Picture 2">
            <a:extLst>
              <a:ext uri="{FF2B5EF4-FFF2-40B4-BE49-F238E27FC236}">
                <a16:creationId xmlns:a16="http://schemas.microsoft.com/office/drawing/2014/main" id="{2E90CBBA-D537-2285-EC07-D4AD253A5B9E}"/>
              </a:ext>
            </a:extLst>
          </p:cNvPr>
          <p:cNvPicPr>
            <a:picLocks noChangeAspect="1"/>
          </p:cNvPicPr>
          <p:nvPr/>
        </p:nvPicPr>
        <p:blipFill>
          <a:blip r:embed="rId3"/>
          <a:stretch>
            <a:fillRect/>
          </a:stretch>
        </p:blipFill>
        <p:spPr>
          <a:xfrm>
            <a:off x="6530846" y="0"/>
            <a:ext cx="5661154" cy="6858000"/>
          </a:xfrm>
          <a:prstGeom prst="rect">
            <a:avLst/>
          </a:prstGeom>
        </p:spPr>
      </p:pic>
    </p:spTree>
    <p:extLst>
      <p:ext uri="{BB962C8B-B14F-4D97-AF65-F5344CB8AC3E}">
        <p14:creationId xmlns:p14="http://schemas.microsoft.com/office/powerpoint/2010/main" val="3001413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Goal</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8"/>
            <a:ext cx="10515600" cy="4344987"/>
          </a:xfrm>
        </p:spPr>
        <p:txBody>
          <a:bodyPr>
            <a:normAutofit/>
          </a:bodyPr>
          <a:lstStyle/>
          <a:p>
            <a:r>
              <a:rPr lang="en-US" dirty="0"/>
              <a:t>Investigate relationship between T cell subtype abundances and </a:t>
            </a:r>
            <a:r>
              <a:rPr lang="en-US" dirty="0" err="1"/>
              <a:t>irAE</a:t>
            </a:r>
            <a:r>
              <a:rPr lang="en-US" dirty="0"/>
              <a:t> development across multiple (colitis) datasets</a:t>
            </a:r>
          </a:p>
        </p:txBody>
      </p:sp>
    </p:spTree>
    <p:extLst>
      <p:ext uri="{BB962C8B-B14F-4D97-AF65-F5344CB8AC3E}">
        <p14:creationId xmlns:p14="http://schemas.microsoft.com/office/powerpoint/2010/main" val="960572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B6ABEC-25D7-6374-926C-0604F02DF681}"/>
              </a:ext>
            </a:extLst>
          </p:cNvPr>
          <p:cNvPicPr>
            <a:picLocks noChangeAspect="1"/>
          </p:cNvPicPr>
          <p:nvPr/>
        </p:nvPicPr>
        <p:blipFill>
          <a:blip r:embed="rId3"/>
          <a:stretch>
            <a:fillRect/>
          </a:stretch>
        </p:blipFill>
        <p:spPr>
          <a:xfrm>
            <a:off x="175488" y="5508642"/>
            <a:ext cx="4767885" cy="934712"/>
          </a:xfrm>
          <a:prstGeom prst="rect">
            <a:avLst/>
          </a:prstGeom>
        </p:spPr>
      </p:pic>
      <p:pic>
        <p:nvPicPr>
          <p:cNvPr id="3" name="Picture 2">
            <a:extLst>
              <a:ext uri="{FF2B5EF4-FFF2-40B4-BE49-F238E27FC236}">
                <a16:creationId xmlns:a16="http://schemas.microsoft.com/office/drawing/2014/main" id="{45CA8D16-A7D1-C371-32C9-89E09C8A957F}"/>
              </a:ext>
            </a:extLst>
          </p:cNvPr>
          <p:cNvPicPr>
            <a:picLocks noChangeAspect="1"/>
          </p:cNvPicPr>
          <p:nvPr/>
        </p:nvPicPr>
        <p:blipFill>
          <a:blip r:embed="rId4"/>
          <a:stretch>
            <a:fillRect/>
          </a:stretch>
        </p:blipFill>
        <p:spPr>
          <a:xfrm>
            <a:off x="5669090" y="179705"/>
            <a:ext cx="6522910" cy="6047871"/>
          </a:xfrm>
          <a:prstGeom prst="rect">
            <a:avLst/>
          </a:prstGeom>
        </p:spPr>
      </p:pic>
      <p:sp>
        <p:nvSpPr>
          <p:cNvPr id="4" name="TextBox 3">
            <a:extLst>
              <a:ext uri="{FF2B5EF4-FFF2-40B4-BE49-F238E27FC236}">
                <a16:creationId xmlns:a16="http://schemas.microsoft.com/office/drawing/2014/main" id="{E361C55B-F223-40E6-204B-C5F5E3AC9C19}"/>
              </a:ext>
            </a:extLst>
          </p:cNvPr>
          <p:cNvSpPr txBox="1"/>
          <p:nvPr/>
        </p:nvSpPr>
        <p:spPr>
          <a:xfrm>
            <a:off x="4744415" y="6468714"/>
            <a:ext cx="7610225" cy="369332"/>
          </a:xfrm>
          <a:prstGeom prst="rect">
            <a:avLst/>
          </a:prstGeom>
          <a:noFill/>
        </p:spPr>
        <p:txBody>
          <a:bodyPr wrap="none" rtlCol="0">
            <a:spAutoFit/>
          </a:bodyPr>
          <a:lstStyle/>
          <a:p>
            <a:r>
              <a:rPr lang="en-US" dirty="0"/>
              <a:t>Colon tissue from melanoma patients treated with CTLA-4 blockade (or combo)</a:t>
            </a:r>
          </a:p>
        </p:txBody>
      </p:sp>
      <p:sp>
        <p:nvSpPr>
          <p:cNvPr id="6" name="TextBox 5">
            <a:extLst>
              <a:ext uri="{FF2B5EF4-FFF2-40B4-BE49-F238E27FC236}">
                <a16:creationId xmlns:a16="http://schemas.microsoft.com/office/drawing/2014/main" id="{498569C2-58CF-2601-044F-4C82DA44B25B}"/>
              </a:ext>
            </a:extLst>
          </p:cNvPr>
          <p:cNvSpPr txBox="1"/>
          <p:nvPr/>
        </p:nvSpPr>
        <p:spPr>
          <a:xfrm>
            <a:off x="614901" y="6287270"/>
            <a:ext cx="3786614" cy="369332"/>
          </a:xfrm>
          <a:prstGeom prst="rect">
            <a:avLst/>
          </a:prstGeom>
          <a:noFill/>
        </p:spPr>
        <p:txBody>
          <a:bodyPr wrap="none" rtlCol="0">
            <a:spAutoFit/>
          </a:bodyPr>
          <a:lstStyle/>
          <a:p>
            <a:r>
              <a:rPr lang="en-US" dirty="0"/>
              <a:t>n = 8                     n = 6                     n = 8</a:t>
            </a:r>
          </a:p>
        </p:txBody>
      </p:sp>
      <p:pic>
        <p:nvPicPr>
          <p:cNvPr id="7" name="Picture 6">
            <a:extLst>
              <a:ext uri="{FF2B5EF4-FFF2-40B4-BE49-F238E27FC236}">
                <a16:creationId xmlns:a16="http://schemas.microsoft.com/office/drawing/2014/main" id="{1325149D-FECA-D83F-A873-24ED99FC0143}"/>
              </a:ext>
            </a:extLst>
          </p:cNvPr>
          <p:cNvPicPr>
            <a:picLocks noChangeAspect="1"/>
          </p:cNvPicPr>
          <p:nvPr/>
        </p:nvPicPr>
        <p:blipFill>
          <a:blip r:embed="rId5"/>
          <a:stretch>
            <a:fillRect/>
          </a:stretch>
        </p:blipFill>
        <p:spPr>
          <a:xfrm>
            <a:off x="0" y="0"/>
            <a:ext cx="5553307" cy="5520793"/>
          </a:xfrm>
          <a:prstGeom prst="rect">
            <a:avLst/>
          </a:prstGeom>
        </p:spPr>
      </p:pic>
    </p:spTree>
    <p:extLst>
      <p:ext uri="{BB962C8B-B14F-4D97-AF65-F5344CB8AC3E}">
        <p14:creationId xmlns:p14="http://schemas.microsoft.com/office/powerpoint/2010/main" val="1316636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B6589-0948-2406-7C69-154F2A07B60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3FEE32D8-A5E0-DDB0-38E3-062DA30C564D}"/>
              </a:ext>
            </a:extLst>
          </p:cNvPr>
          <p:cNvPicPr>
            <a:picLocks noChangeAspect="1"/>
          </p:cNvPicPr>
          <p:nvPr/>
        </p:nvPicPr>
        <p:blipFill>
          <a:blip r:embed="rId3"/>
          <a:stretch>
            <a:fillRect/>
          </a:stretch>
        </p:blipFill>
        <p:spPr>
          <a:xfrm>
            <a:off x="959753" y="1799295"/>
            <a:ext cx="8793847" cy="4985799"/>
          </a:xfrm>
          <a:prstGeom prst="rect">
            <a:avLst/>
          </a:prstGeom>
        </p:spPr>
      </p:pic>
      <p:sp>
        <p:nvSpPr>
          <p:cNvPr id="2" name="Title 1">
            <a:extLst>
              <a:ext uri="{FF2B5EF4-FFF2-40B4-BE49-F238E27FC236}">
                <a16:creationId xmlns:a16="http://schemas.microsoft.com/office/drawing/2014/main" id="{9C85A796-5AAC-5877-401B-4261783C1E2F}"/>
              </a:ext>
            </a:extLst>
          </p:cNvPr>
          <p:cNvSpPr>
            <a:spLocks noGrp="1"/>
          </p:cNvSpPr>
          <p:nvPr>
            <p:ph type="title"/>
          </p:nvPr>
        </p:nvSpPr>
        <p:spPr>
          <a:xfrm>
            <a:off x="838200" y="593725"/>
            <a:ext cx="10515600" cy="1325563"/>
          </a:xfrm>
        </p:spPr>
        <p:txBody>
          <a:bodyPr>
            <a:normAutofit/>
          </a:bodyPr>
          <a:lstStyle/>
          <a:p>
            <a:r>
              <a:rPr lang="en-US" dirty="0"/>
              <a:t>Main CD4 abundance conclusions: cycling, effector CD4s up in colitis tissue, </a:t>
            </a:r>
            <a:r>
              <a:rPr lang="en-US" dirty="0" err="1"/>
              <a:t>Trms</a:t>
            </a:r>
            <a:r>
              <a:rPr lang="en-US" dirty="0"/>
              <a:t> down</a:t>
            </a:r>
          </a:p>
        </p:txBody>
      </p:sp>
      <p:sp>
        <p:nvSpPr>
          <p:cNvPr id="4" name="TextBox 3">
            <a:extLst>
              <a:ext uri="{FF2B5EF4-FFF2-40B4-BE49-F238E27FC236}">
                <a16:creationId xmlns:a16="http://schemas.microsoft.com/office/drawing/2014/main" id="{D95935D2-00F5-6ACE-9FD5-2F5079D01220}"/>
              </a:ext>
            </a:extLst>
          </p:cNvPr>
          <p:cNvSpPr txBox="1"/>
          <p:nvPr/>
        </p:nvSpPr>
        <p:spPr>
          <a:xfrm>
            <a:off x="9753600" y="6488668"/>
            <a:ext cx="6096000" cy="369332"/>
          </a:xfrm>
          <a:prstGeom prst="rect">
            <a:avLst/>
          </a:prstGeom>
          <a:noFill/>
        </p:spPr>
        <p:txBody>
          <a:bodyPr wrap="square">
            <a:spAutoFit/>
          </a:bodyPr>
          <a:lstStyle/>
          <a:p>
            <a:r>
              <a:rPr lang="en-US" dirty="0" err="1"/>
              <a:t>Luoma</a:t>
            </a:r>
            <a:r>
              <a:rPr lang="en-US" dirty="0"/>
              <a:t> et al. (2020), </a:t>
            </a:r>
            <a:r>
              <a:rPr lang="en-US" i="1" dirty="0"/>
              <a:t>Cell</a:t>
            </a:r>
            <a:endParaRPr lang="en-US" dirty="0"/>
          </a:p>
        </p:txBody>
      </p:sp>
    </p:spTree>
    <p:extLst>
      <p:ext uri="{BB962C8B-B14F-4D97-AF65-F5344CB8AC3E}">
        <p14:creationId xmlns:p14="http://schemas.microsoft.com/office/powerpoint/2010/main" val="360791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F7684-791E-B930-0E9E-23D609120EC7}"/>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95446BFD-D324-7489-1377-2473366A96C8}"/>
              </a:ext>
            </a:extLst>
          </p:cNvPr>
          <p:cNvPicPr>
            <a:picLocks noChangeAspect="1"/>
          </p:cNvPicPr>
          <p:nvPr/>
        </p:nvPicPr>
        <p:blipFill>
          <a:blip r:embed="rId3"/>
          <a:stretch>
            <a:fillRect/>
          </a:stretch>
        </p:blipFill>
        <p:spPr>
          <a:xfrm>
            <a:off x="0" y="4965698"/>
            <a:ext cx="7772400" cy="1973726"/>
          </a:xfrm>
          <a:prstGeom prst="rect">
            <a:avLst/>
          </a:prstGeom>
        </p:spPr>
      </p:pic>
      <p:pic>
        <p:nvPicPr>
          <p:cNvPr id="8" name="Picture 7">
            <a:extLst>
              <a:ext uri="{FF2B5EF4-FFF2-40B4-BE49-F238E27FC236}">
                <a16:creationId xmlns:a16="http://schemas.microsoft.com/office/drawing/2014/main" id="{BDD9FD67-D493-AAA8-FB13-40307430EE69}"/>
              </a:ext>
            </a:extLst>
          </p:cNvPr>
          <p:cNvPicPr>
            <a:picLocks noChangeAspect="1"/>
          </p:cNvPicPr>
          <p:nvPr/>
        </p:nvPicPr>
        <p:blipFill>
          <a:blip r:embed="rId4"/>
          <a:stretch>
            <a:fillRect/>
          </a:stretch>
        </p:blipFill>
        <p:spPr>
          <a:xfrm>
            <a:off x="987973" y="91440"/>
            <a:ext cx="7026166" cy="5099236"/>
          </a:xfrm>
          <a:prstGeom prst="rect">
            <a:avLst/>
          </a:prstGeom>
        </p:spPr>
      </p:pic>
      <p:sp>
        <p:nvSpPr>
          <p:cNvPr id="5" name="TextBox 4">
            <a:extLst>
              <a:ext uri="{FF2B5EF4-FFF2-40B4-BE49-F238E27FC236}">
                <a16:creationId xmlns:a16="http://schemas.microsoft.com/office/drawing/2014/main" id="{2D7EDAE1-FAD1-F2CD-ED3A-0DFC4875020C}"/>
              </a:ext>
            </a:extLst>
          </p:cNvPr>
          <p:cNvSpPr txBox="1"/>
          <p:nvPr/>
        </p:nvSpPr>
        <p:spPr>
          <a:xfrm>
            <a:off x="8176507" y="3532108"/>
            <a:ext cx="3639573" cy="923330"/>
          </a:xfrm>
          <a:prstGeom prst="rect">
            <a:avLst/>
          </a:prstGeom>
          <a:noFill/>
        </p:spPr>
        <p:txBody>
          <a:bodyPr wrap="square" rtlCol="0">
            <a:spAutoFit/>
          </a:bodyPr>
          <a:lstStyle/>
          <a:p>
            <a:r>
              <a:rPr lang="en-US" dirty="0"/>
              <a:t>Colon tissue from melanoma/lung cancer patients treated with PD-1 blockade (or combo)</a:t>
            </a:r>
          </a:p>
        </p:txBody>
      </p:sp>
    </p:spTree>
    <p:extLst>
      <p:ext uri="{BB962C8B-B14F-4D97-AF65-F5344CB8AC3E}">
        <p14:creationId xmlns:p14="http://schemas.microsoft.com/office/powerpoint/2010/main" val="1296635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F7684-791E-B930-0E9E-23D609120E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FD722A-1701-7CC5-C2C2-A329E53392BC}"/>
              </a:ext>
            </a:extLst>
          </p:cNvPr>
          <p:cNvSpPr>
            <a:spLocks noGrp="1"/>
          </p:cNvSpPr>
          <p:nvPr>
            <p:ph type="title"/>
          </p:nvPr>
        </p:nvSpPr>
        <p:spPr>
          <a:xfrm>
            <a:off x="838200" y="593725"/>
            <a:ext cx="10376338" cy="1325563"/>
          </a:xfrm>
        </p:spPr>
        <p:txBody>
          <a:bodyPr>
            <a:normAutofit/>
          </a:bodyPr>
          <a:lstStyle/>
          <a:p>
            <a:r>
              <a:rPr lang="en-US" dirty="0"/>
              <a:t>Main CD4 abundance conclusion: Tregs up in colitis tissue</a:t>
            </a:r>
          </a:p>
        </p:txBody>
      </p:sp>
      <p:pic>
        <p:nvPicPr>
          <p:cNvPr id="3" name="Picture 2">
            <a:extLst>
              <a:ext uri="{FF2B5EF4-FFF2-40B4-BE49-F238E27FC236}">
                <a16:creationId xmlns:a16="http://schemas.microsoft.com/office/drawing/2014/main" id="{F9055246-FA7D-3D8B-53EE-9A61F288CEC0}"/>
              </a:ext>
            </a:extLst>
          </p:cNvPr>
          <p:cNvPicPr>
            <a:picLocks noChangeAspect="1"/>
          </p:cNvPicPr>
          <p:nvPr/>
        </p:nvPicPr>
        <p:blipFill>
          <a:blip r:embed="rId3"/>
          <a:stretch>
            <a:fillRect/>
          </a:stretch>
        </p:blipFill>
        <p:spPr>
          <a:xfrm>
            <a:off x="0" y="2461452"/>
            <a:ext cx="12029119" cy="2477261"/>
          </a:xfrm>
          <a:prstGeom prst="rect">
            <a:avLst/>
          </a:prstGeom>
        </p:spPr>
      </p:pic>
      <p:sp>
        <p:nvSpPr>
          <p:cNvPr id="6" name="TextBox 5">
            <a:extLst>
              <a:ext uri="{FF2B5EF4-FFF2-40B4-BE49-F238E27FC236}">
                <a16:creationId xmlns:a16="http://schemas.microsoft.com/office/drawing/2014/main" id="{ACEEA385-8C30-0505-CBA1-13C41A30947F}"/>
              </a:ext>
            </a:extLst>
          </p:cNvPr>
          <p:cNvSpPr txBox="1"/>
          <p:nvPr/>
        </p:nvSpPr>
        <p:spPr>
          <a:xfrm>
            <a:off x="9895840" y="6488668"/>
            <a:ext cx="6096000" cy="369332"/>
          </a:xfrm>
          <a:prstGeom prst="rect">
            <a:avLst/>
          </a:prstGeom>
          <a:noFill/>
        </p:spPr>
        <p:txBody>
          <a:bodyPr wrap="square">
            <a:spAutoFit/>
          </a:bodyPr>
          <a:lstStyle/>
          <a:p>
            <a:r>
              <a:rPr lang="en-US" dirty="0"/>
              <a:t>Thomas (2021), </a:t>
            </a:r>
            <a:r>
              <a:rPr lang="en-US" i="1" dirty="0" err="1"/>
              <a:t>bioRxiv</a:t>
            </a:r>
            <a:endParaRPr lang="en-US" i="1" dirty="0"/>
          </a:p>
        </p:txBody>
      </p:sp>
    </p:spTree>
    <p:extLst>
      <p:ext uri="{BB962C8B-B14F-4D97-AF65-F5344CB8AC3E}">
        <p14:creationId xmlns:p14="http://schemas.microsoft.com/office/powerpoint/2010/main" val="27815280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15783</TotalTime>
  <Words>3166</Words>
  <Application>Microsoft Macintosh PowerPoint</Application>
  <PresentationFormat>Widescreen</PresentationFormat>
  <Paragraphs>283</Paragraphs>
  <Slides>26</Slides>
  <Notes>26</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26</vt:i4>
      </vt:variant>
    </vt:vector>
  </HeadingPairs>
  <TitlesOfParts>
    <vt:vector size="42" baseType="lpstr">
      <vt:lpstr>AdvPSA183</vt:lpstr>
      <vt:lpstr>Aptos</vt:lpstr>
      <vt:lpstr>Arial</vt:lpstr>
      <vt:lpstr>ArialMT</vt:lpstr>
      <vt:lpstr>Calibri</vt:lpstr>
      <vt:lpstr>Calibri Light</vt:lpstr>
      <vt:lpstr>Cambria</vt:lpstr>
      <vt:lpstr>ElsevierGulliver</vt:lpstr>
      <vt:lpstr>Harding</vt:lpstr>
      <vt:lpstr>Lato</vt:lpstr>
      <vt:lpstr>Menlo</vt:lpstr>
      <vt:lpstr>Merriweather</vt:lpstr>
      <vt:lpstr>Roboto</vt:lpstr>
      <vt:lpstr>Söhne</vt:lpstr>
      <vt:lpstr>Wingdings</vt:lpstr>
      <vt:lpstr>Office Theme</vt:lpstr>
      <vt:lpstr>NCI update: ICB-induced T cell proliferation &amp; irAE development</vt:lpstr>
      <vt:lpstr>Outline</vt:lpstr>
      <vt:lpstr>irAEs associated with T cell proliferation following ICB (PMID27698113, PMID35762356, PMID36693381, PMID36173679)</vt:lpstr>
      <vt:lpstr>Different organ irAEs may have different driving cell types (PMID38357008)</vt:lpstr>
      <vt:lpstr>Goal</vt:lpstr>
      <vt:lpstr>PowerPoint Presentation</vt:lpstr>
      <vt:lpstr>Main CD4 abundance conclusions: cycling, effector CD4s up in colitis tissue, Trms down</vt:lpstr>
      <vt:lpstr>PowerPoint Presentation</vt:lpstr>
      <vt:lpstr>Main CD4 abundance conclusion: Tregs up in colitis tissue</vt:lpstr>
      <vt:lpstr>Methods</vt:lpstr>
      <vt:lpstr>More proliferating CD4s and fewer CD4 TEMs in colitis tissue, ~consistent across two colitis datasets</vt:lpstr>
      <vt:lpstr>Conclusions</vt:lpstr>
      <vt:lpstr>Next steps</vt:lpstr>
      <vt:lpstr>Acknowledgements</vt:lpstr>
      <vt:lpstr>What actually are these CD4 TEMs in Luoma et al. (2020), Cell dataset?</vt:lpstr>
      <vt:lpstr>What actually are these CD4 proliferating Ts in Luoma et al. (2020), Cell dataset?</vt:lpstr>
      <vt:lpstr>irAEs are rather common and can be severe</vt:lpstr>
      <vt:lpstr>PowerPoint Presentation</vt:lpstr>
      <vt:lpstr>Pre-therapy data generally struggle to reliably predict irAE risk</vt:lpstr>
      <vt:lpstr>There are many proposed biomarkers for irAE development, but there exists a need for more reliable irAE prediction</vt:lpstr>
      <vt:lpstr>T cells proliferate more after ICB (PMID36787939, PMID36909522, PMID28803728), often associated with ICB response (PMID33597266, PMID32103181, PMID35863822, PMID25428505, PMID37322116, PMID29599411)</vt:lpstr>
      <vt:lpstr>T cells infiltrate irAE tissue (PMID37196065, PMID30832716, PMID27806233, PMID37680638)</vt:lpstr>
      <vt:lpstr>Possible mechanisms driving irAEs</vt:lpstr>
      <vt:lpstr>irAEs associated with T cell proliferation following ICB (PMID27698113, PMID35762356, PMID36693381)</vt:lpstr>
      <vt:lpstr>PD-1 and CTLA-4 blockade induce distinct responses despite both converging on Akt signaling</vt:lpstr>
      <vt:lpstr>irAEs vs. autoimmune conditions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2942</cp:revision>
  <dcterms:created xsi:type="dcterms:W3CDTF">2023-09-15T17:40:02Z</dcterms:created>
  <dcterms:modified xsi:type="dcterms:W3CDTF">2024-03-12T23:14:18Z</dcterms:modified>
</cp:coreProperties>
</file>